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13" r:id="rId2"/>
    <p:sldId id="312" r:id="rId3"/>
    <p:sldId id="306" r:id="rId4"/>
    <p:sldId id="304" r:id="rId5"/>
    <p:sldId id="305" r:id="rId6"/>
    <p:sldId id="318" r:id="rId7"/>
    <p:sldId id="335" r:id="rId8"/>
    <p:sldId id="333" r:id="rId9"/>
    <p:sldId id="319" r:id="rId10"/>
    <p:sldId id="346" r:id="rId11"/>
    <p:sldId id="332" r:id="rId12"/>
    <p:sldId id="337" r:id="rId13"/>
    <p:sldId id="323" r:id="rId14"/>
    <p:sldId id="326" r:id="rId15"/>
    <p:sldId id="327" r:id="rId16"/>
    <p:sldId id="328" r:id="rId17"/>
    <p:sldId id="314" r:id="rId18"/>
    <p:sldId id="266" r:id="rId19"/>
    <p:sldId id="321" r:id="rId20"/>
    <p:sldId id="322" r:id="rId21"/>
    <p:sldId id="342" r:id="rId22"/>
    <p:sldId id="258" r:id="rId23"/>
    <p:sldId id="315" r:id="rId24"/>
    <p:sldId id="268" r:id="rId25"/>
    <p:sldId id="345" r:id="rId26"/>
    <p:sldId id="267" r:id="rId27"/>
    <p:sldId id="334" r:id="rId28"/>
    <p:sldId id="316" r:id="rId29"/>
    <p:sldId id="350" r:id="rId30"/>
    <p:sldId id="347" r:id="rId31"/>
    <p:sldId id="348" r:id="rId32"/>
    <p:sldId id="349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AC4"/>
    <a:srgbClr val="0AE60A"/>
    <a:srgbClr val="159B48"/>
    <a:srgbClr val="C20E79"/>
    <a:srgbClr val="08A80C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72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5EA22E-3C44-4A0B-8809-7247669D32F7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CB71FE-7990-4802-9129-D817C9C4A35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995676-43FA-410A-8C2D-702287464093}" type="slidenum">
              <a:rPr lang="es-AR" smtClean="0"/>
              <a:pPr>
                <a:defRPr/>
              </a:pPr>
              <a:t>9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FUTURO: Progreso en Qca. Biol. = Desarrollo EN Cs. De la Salud = Responsab. de poseer conocim.básico para aplicar/investigar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FF1F15-EE07-4BAA-8E75-1231B790A2FE}" type="slidenum">
              <a:rPr lang="es-AR" smtClean="0"/>
              <a:pPr>
                <a:defRPr/>
              </a:pPr>
              <a:t>10</a:t>
            </a:fld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smtClean="0"/>
              <a:t>Alimentos básicos: propios de cada cultura/país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A7A356-E306-495A-AC1A-06934F9FEB10}" type="slidenum">
              <a:rPr lang="es-AR" smtClean="0"/>
              <a:pPr>
                <a:defRPr/>
              </a:pPr>
              <a:t>16</a:t>
            </a:fld>
            <a:endParaRPr lang="es-A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Catabólicas: ATP y coenzimas reducidas o “transportadores de En” que se usan en las Anabólicas: convierten precursores en macromoléculas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DF96A5-6186-400F-985B-04F1A7C58CA4}" type="slidenum">
              <a:rPr lang="es-AR" smtClean="0"/>
              <a:pPr>
                <a:defRPr/>
              </a:pPr>
              <a:t>18</a:t>
            </a:fld>
            <a:endParaRPr lang="es-A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B39BB6-7658-4E81-94A3-2E8CC53BFBDB}" type="slidenum">
              <a:rPr lang="es-ES">
                <a:ea typeface="SimSun" pitchFamily="2" charset="-122"/>
              </a:rPr>
              <a:pPr>
                <a:defRPr/>
              </a:pPr>
              <a:t>21</a:t>
            </a:fld>
            <a:endParaRPr lang="es-ES">
              <a:ea typeface="SimSun" pitchFamily="2" charset="-122"/>
            </a:endParaRPr>
          </a:p>
        </p:txBody>
      </p:sp>
      <p:sp>
        <p:nvSpPr>
          <p:cNvPr id="57347" name="Rectangle 1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2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M. Intermedio /Intermediario: Activ. de todas rutas metab, en q interv. Precursores, Metabolitos y Productos de Baja Masa Molec. 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57DC39-BD87-48C2-8C56-771030923637}" type="slidenum">
              <a:rPr lang="es-AR" smtClean="0"/>
              <a:pPr>
                <a:defRPr/>
              </a:pPr>
              <a:t>22</a:t>
            </a:fld>
            <a:endParaRPr lang="es-A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FA8B17-5BBB-468D-AE48-ADBEB83A5057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AA2434-9EE5-4169-A14E-CA02D0E5E1FA}" type="slidenum">
              <a:rPr lang="es-AR" smtClean="0"/>
              <a:pPr>
                <a:defRPr/>
              </a:pPr>
              <a:t>28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45F4D-E40D-436E-9810-400575E12054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964F2-12D8-454D-8C48-88702BE0CA7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08B09-2123-4C8C-B9F4-5ACD080760A4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BE2AE-C3CC-408C-8444-D194A7F14B1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DE67-1B27-4772-A709-47EBA31EDBE6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30E0-5E9D-460A-87B7-14E089E350E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17473-7797-4C98-B7D7-C2567D0E92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2D21-EC15-4913-A547-7DD174BE5C16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62C2E-5E7F-4AEA-9FD8-CF1DD558967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A595-8839-4BF3-8D6F-80E73F7E81BE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296B0-C27E-4456-BFAA-EAC0EBAAD65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D2566-43A4-49C2-914C-8345B912D99C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B8700-574C-4D73-AD41-6F33764C5C6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28F6-77DF-4975-A644-B36D2CF66ECB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E50A1-ED36-49FE-B4C9-707E3CDF6A2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32F2-A37B-4BC4-9AC1-A5D65C061633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B6A1F-6024-4ACD-903D-1D900B8C41F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07BB7-B50B-4A72-B2A9-6ACB94860272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7A7AD-A2E5-4E8D-A2C2-2BFEF353BE5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A2B6-7AA1-4B1F-BE45-0417ABA95F49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2CC2D-84E8-4700-B712-FB61480EC0E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F151-8E8C-47D9-BC91-BCF83209FD99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192F5-0964-4E98-A6DB-662D49FFF2B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2060F7-348C-4AA7-8635-3C549F24F4F1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5A08F0-2253-4238-A0B5-9189BDC8155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quimicabiologicaunsl.wikispaces.com/Optativo+en+plantas" TargetMode="External"/><Relationship Id="rId3" Type="http://schemas.openxmlformats.org/officeDocument/2006/relationships/hyperlink" Target="http://quimicabiologicaunsl.wikispaces.com/lic.bioquimica" TargetMode="External"/><Relationship Id="rId7" Type="http://schemas.openxmlformats.org/officeDocument/2006/relationships/hyperlink" Target="http://quimicabiologicaunsl.wikispaces.com/analista.biologic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uimicabiologicaunsl.wikispaces.com/ingenieria" TargetMode="External"/><Relationship Id="rId11" Type="http://schemas.openxmlformats.org/officeDocument/2006/relationships/hyperlink" Target="http://quimicabiologicaunsl.wikispaces.com/lic.biologicas" TargetMode="External"/><Relationship Id="rId5" Type="http://schemas.openxmlformats.org/officeDocument/2006/relationships/hyperlink" Target="http://quimicabiologicaunsl.wikispaces.com/biologia.molecular" TargetMode="External"/><Relationship Id="rId10" Type="http://schemas.openxmlformats.org/officeDocument/2006/relationships/hyperlink" Target="http://quimicabiologicaunsl.wikispaces.com/lic.quimica" TargetMode="External"/><Relationship Id="rId4" Type="http://schemas.openxmlformats.org/officeDocument/2006/relationships/hyperlink" Target="http://quimicabiologicaunsl.wikispaces.com/farmacia" TargetMode="External"/><Relationship Id="rId9" Type="http://schemas.openxmlformats.org/officeDocument/2006/relationships/hyperlink" Target="http://quimicabiologicaunsl.wikispaces.com/lic.nutricion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lanesestudio.unsl.edu.ar/index.php?action=matProg&amp;fac=10&amp;car=42&amp;mat=841&amp;plan=11/09&amp;version=2" TargetMode="External"/><Relationship Id="rId13" Type="http://schemas.openxmlformats.org/officeDocument/2006/relationships/hyperlink" Target="http://planesestudio.unsl.edu.ar/index.php?action=correlat&amp;fac=10&amp;car=42&amp;plan=11/09&amp;version=2&amp;mat=842" TargetMode="External"/><Relationship Id="rId18" Type="http://schemas.openxmlformats.org/officeDocument/2006/relationships/hyperlink" Target="http://cargaprogramas.unsl.edu.ar/fmn-programas/public_view.php?p=15538" TargetMode="External"/><Relationship Id="rId26" Type="http://schemas.openxmlformats.org/officeDocument/2006/relationships/hyperlink" Target="http://planesestudio.unsl.edu.ar/index.php?action=correlat&amp;fac=10&amp;car=42&amp;plan=11/09&amp;version=2&amp;mat=791" TargetMode="External"/><Relationship Id="rId3" Type="http://schemas.openxmlformats.org/officeDocument/2006/relationships/hyperlink" Target="http://cargaprogramas.unsl.edu.ar/fmn-programas/public_view.php?p=18082" TargetMode="External"/><Relationship Id="rId21" Type="http://schemas.openxmlformats.org/officeDocument/2006/relationships/hyperlink" Target="http://cargaprogramas.unsl.edu.ar/fmn-programas/public_view.php?p=15528" TargetMode="External"/><Relationship Id="rId7" Type="http://schemas.openxmlformats.org/officeDocument/2006/relationships/hyperlink" Target="http://cargaprogramas.unsl.edu.ar/fmn-programas/public_view.php?p=15501" TargetMode="External"/><Relationship Id="rId12" Type="http://schemas.openxmlformats.org/officeDocument/2006/relationships/hyperlink" Target="http://planesestudio.unsl.edu.ar/index.php?action=matProg&amp;fac=10&amp;car=42&amp;mat=842&amp;plan=11/09&amp;version=2" TargetMode="External"/><Relationship Id="rId17" Type="http://schemas.openxmlformats.org/officeDocument/2006/relationships/hyperlink" Target="http://planesestudio.unsl.edu.ar/index.php?action=correlat&amp;fac=10&amp;car=42&amp;plan=11/09&amp;version=2&amp;mat=843" TargetMode="External"/><Relationship Id="rId25" Type="http://schemas.openxmlformats.org/officeDocument/2006/relationships/hyperlink" Target="http://planesestudio.unsl.edu.ar/index.php?action=matProg&amp;fac=10&amp;car=42&amp;mat=791&amp;plan=11/09&amp;version=2" TargetMode="External"/><Relationship Id="rId2" Type="http://schemas.openxmlformats.org/officeDocument/2006/relationships/hyperlink" Target="http://planesestudio.unsl.edu.ar/index.php?action=car&amp;fac=10&amp;car=42&amp;plan=11/09&amp;version=2" TargetMode="External"/><Relationship Id="rId16" Type="http://schemas.openxmlformats.org/officeDocument/2006/relationships/hyperlink" Target="http://planesestudio.unsl.edu.ar/index.php?action=matProg&amp;fac=10&amp;car=42&amp;mat=843&amp;plan=11/09&amp;version=2" TargetMode="External"/><Relationship Id="rId20" Type="http://schemas.openxmlformats.org/officeDocument/2006/relationships/hyperlink" Target="http://planesestudio.unsl.edu.ar/index.php?action=correlat&amp;fac=10&amp;car=42&amp;plan=11/09&amp;version=2&amp;mat=226" TargetMode="External"/><Relationship Id="rId29" Type="http://schemas.openxmlformats.org/officeDocument/2006/relationships/hyperlink" Target="http://planesestudio.unsl.edu.ar/index.php?action=matProg&amp;fac=10&amp;car=42&amp;mat=844&amp;plan=11/09&amp;version=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argaprogramas.unsl.edu.ar/fmn-programas/public_view.php?p=18083" TargetMode="External"/><Relationship Id="rId11" Type="http://schemas.openxmlformats.org/officeDocument/2006/relationships/hyperlink" Target="http://cargaprogramas.unsl.edu.ar/fmn-programas/public_view.php?p=15857" TargetMode="External"/><Relationship Id="rId24" Type="http://schemas.openxmlformats.org/officeDocument/2006/relationships/hyperlink" Target="http://cargaprogramas.unsl.edu.ar/fmn-programas/public_view.php?p=18635" TargetMode="External"/><Relationship Id="rId5" Type="http://schemas.openxmlformats.org/officeDocument/2006/relationships/hyperlink" Target="http://planesestudio.unsl.edu.ar/index.php?action=correlat&amp;fac=10&amp;car=42&amp;plan=11/09&amp;version=2&amp;mat=217" TargetMode="External"/><Relationship Id="rId15" Type="http://schemas.openxmlformats.org/officeDocument/2006/relationships/hyperlink" Target="http://cargaprogramas.unsl.edu.ar/fmn-programas/public_view.php?p=15858" TargetMode="External"/><Relationship Id="rId23" Type="http://schemas.openxmlformats.org/officeDocument/2006/relationships/hyperlink" Target="http://planesestudio.unsl.edu.ar/index.php?action=correlat&amp;fac=10&amp;car=42&amp;plan=11/09&amp;version=2&amp;mat=31" TargetMode="External"/><Relationship Id="rId28" Type="http://schemas.openxmlformats.org/officeDocument/2006/relationships/hyperlink" Target="http://cargaprogramas.unsl.edu.ar/fmn-programas/public_view.php?p=16970" TargetMode="External"/><Relationship Id="rId10" Type="http://schemas.openxmlformats.org/officeDocument/2006/relationships/hyperlink" Target="http://cargaprogramas.unsl.edu.ar/fmn-programas/public_view.php?p=17936" TargetMode="External"/><Relationship Id="rId19" Type="http://schemas.openxmlformats.org/officeDocument/2006/relationships/hyperlink" Target="http://planesestudio.unsl.edu.ar/index.php?action=matProg&amp;fac=10&amp;car=42&amp;mat=226&amp;plan=11/09&amp;version=2" TargetMode="External"/><Relationship Id="rId4" Type="http://schemas.openxmlformats.org/officeDocument/2006/relationships/hyperlink" Target="http://planesestudio.unsl.edu.ar/index.php?action=matProg&amp;fac=10&amp;car=42&amp;mat=217&amp;plan=11/09&amp;version=2" TargetMode="External"/><Relationship Id="rId9" Type="http://schemas.openxmlformats.org/officeDocument/2006/relationships/hyperlink" Target="http://planesestudio.unsl.edu.ar/index.php?action=correlat&amp;fac=10&amp;car=42&amp;plan=11/09&amp;version=2&amp;mat=841" TargetMode="External"/><Relationship Id="rId14" Type="http://schemas.openxmlformats.org/officeDocument/2006/relationships/hyperlink" Target="http://cargaprogramas.unsl.edu.ar/fmn-programas/public_view.php?p=17945" TargetMode="External"/><Relationship Id="rId22" Type="http://schemas.openxmlformats.org/officeDocument/2006/relationships/hyperlink" Target="http://planesestudio.unsl.edu.ar/index.php?action=matProg&amp;fac=10&amp;car=42&amp;mat=31&amp;plan=11/09&amp;version=2" TargetMode="External"/><Relationship Id="rId27" Type="http://schemas.openxmlformats.org/officeDocument/2006/relationships/hyperlink" Target="http://cargaprogramas.unsl.edu.ar/fmn-programas/public_view.php?p=16968" TargetMode="External"/><Relationship Id="rId30" Type="http://schemas.openxmlformats.org/officeDocument/2006/relationships/hyperlink" Target="http://planesestudio.unsl.edu.ar/index.php?action=correlat&amp;fac=10&amp;car=42&amp;plan=11/09&amp;version=2&amp;mat=84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planesestudio.unsl.edu.ar/index.php?action=matProg&amp;fac=10&amp;car=42&amp;mat=505&amp;plan=11/09&amp;version=2" TargetMode="External"/><Relationship Id="rId13" Type="http://schemas.openxmlformats.org/officeDocument/2006/relationships/hyperlink" Target="http://cargaprogramas.unsl.edu.ar/fmn-programas/public_view.php?p=17939" TargetMode="External"/><Relationship Id="rId18" Type="http://schemas.openxmlformats.org/officeDocument/2006/relationships/hyperlink" Target="http://cargaprogramas.unsl.edu.ar/fmn-programas/public_view.php?p=16947" TargetMode="External"/><Relationship Id="rId3" Type="http://schemas.openxmlformats.org/officeDocument/2006/relationships/hyperlink" Target="http://cargaprogramas.unsl.edu.ar/fmn-programas/public_view.php?p=17885" TargetMode="External"/><Relationship Id="rId21" Type="http://schemas.openxmlformats.org/officeDocument/2006/relationships/hyperlink" Target="http://cargaprogramas.unsl.edu.ar/fmn-programas/public_view.php?p=17061" TargetMode="External"/><Relationship Id="rId7" Type="http://schemas.openxmlformats.org/officeDocument/2006/relationships/hyperlink" Target="http://cargaprogramas.unsl.edu.ar/fmn-programas/public_view.php?p=18713" TargetMode="External"/><Relationship Id="rId12" Type="http://schemas.openxmlformats.org/officeDocument/2006/relationships/hyperlink" Target="http://planesestudio.unsl.edu.ar/index.php?action=correlat&amp;fac=10&amp;car=42&amp;plan=11/09&amp;version=2&amp;mat=845" TargetMode="External"/><Relationship Id="rId17" Type="http://schemas.openxmlformats.org/officeDocument/2006/relationships/hyperlink" Target="http://planesestudio.unsl.edu.ar/index.php?action=correlat&amp;fac=10&amp;car=42&amp;plan=11/09&amp;version=2&amp;mat=326" TargetMode="External"/><Relationship Id="rId2" Type="http://schemas.openxmlformats.org/officeDocument/2006/relationships/hyperlink" Target="http://planesestudio.unsl.edu.ar/index.php?action=car&amp;fac=10&amp;car=42&amp;plan=11/09&amp;version=2" TargetMode="External"/><Relationship Id="rId16" Type="http://schemas.openxmlformats.org/officeDocument/2006/relationships/hyperlink" Target="http://planesestudio.unsl.edu.ar/index.php?action=correlat&amp;fac=10&amp;car=42&amp;plan=11/09&amp;version=2&amp;mat=846" TargetMode="External"/><Relationship Id="rId20" Type="http://schemas.openxmlformats.org/officeDocument/2006/relationships/hyperlink" Target="http://planesestudio.unsl.edu.ar/index.php?action=correlat&amp;fac=10&amp;car=42&amp;plan=11/09&amp;version=2&amp;mat=84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lanesestudio.unsl.edu.ar/index.php?action=correlat&amp;fac=10&amp;car=42&amp;plan=11/09&amp;version=2&amp;mat=22" TargetMode="External"/><Relationship Id="rId11" Type="http://schemas.openxmlformats.org/officeDocument/2006/relationships/hyperlink" Target="http://planesestudio.unsl.edu.ar/index.php?action=matProg&amp;fac=10&amp;car=42&amp;mat=845&amp;plan=11/09&amp;version=2" TargetMode="External"/><Relationship Id="rId24" Type="http://schemas.openxmlformats.org/officeDocument/2006/relationships/hyperlink" Target="http://planesestudio.unsl.edu.ar/index.php?action=correlat&amp;fac=10&amp;car=42&amp;plan=11/09&amp;version=2&amp;mat=865" TargetMode="External"/><Relationship Id="rId5" Type="http://schemas.openxmlformats.org/officeDocument/2006/relationships/hyperlink" Target="http://planesestudio.unsl.edu.ar/index.php?action=matProg&amp;fac=10&amp;car=42&amp;mat=22&amp;plan=11/09&amp;version=2" TargetMode="External"/><Relationship Id="rId15" Type="http://schemas.openxmlformats.org/officeDocument/2006/relationships/hyperlink" Target="http://planesestudio.unsl.edu.ar/index.php?action=matProg&amp;fac=10&amp;car=42&amp;mat=846&amp;plan=11/09&amp;version=2" TargetMode="External"/><Relationship Id="rId23" Type="http://schemas.openxmlformats.org/officeDocument/2006/relationships/hyperlink" Target="http://planesestudio.unsl.edu.ar/index.php?action=correlat&amp;fac=10&amp;car=42&amp;plan=11/09&amp;version=2&amp;mat=848" TargetMode="External"/><Relationship Id="rId10" Type="http://schemas.openxmlformats.org/officeDocument/2006/relationships/hyperlink" Target="http://cargaprogramas.unsl.edu.ar/fmn-programas/public_view.php?p=17472" TargetMode="External"/><Relationship Id="rId19" Type="http://schemas.openxmlformats.org/officeDocument/2006/relationships/hyperlink" Target="http://planesestudio.unsl.edu.ar/index.php?action=matProg&amp;fac=10&amp;car=42&amp;mat=847&amp;plan=11/09&amp;version=2" TargetMode="External"/><Relationship Id="rId4" Type="http://schemas.openxmlformats.org/officeDocument/2006/relationships/hyperlink" Target="http://cargaprogramas.unsl.edu.ar/fmn-programas/public_view.php?p=16014" TargetMode="External"/><Relationship Id="rId9" Type="http://schemas.openxmlformats.org/officeDocument/2006/relationships/hyperlink" Target="http://planesestudio.unsl.edu.ar/index.php?action=correlat&amp;fac=10&amp;car=42&amp;plan=11/09&amp;version=2&amp;mat=505" TargetMode="External"/><Relationship Id="rId14" Type="http://schemas.openxmlformats.org/officeDocument/2006/relationships/hyperlink" Target="http://cargaprogramas.unsl.edu.ar/fmn-programas/public_view.php?p=17463" TargetMode="External"/><Relationship Id="rId22" Type="http://schemas.openxmlformats.org/officeDocument/2006/relationships/hyperlink" Target="http://planesestudio.unsl.edu.ar/index.php?action=matProg&amp;fac=10&amp;car=42&amp;mat=848&amp;plan=11/09&amp;version=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25" y="1143000"/>
            <a:ext cx="44497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LIC. NUTRICIÓN</a:t>
            </a: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3077" name="8 CuadroTexto"/>
          <p:cNvSpPr txBox="1">
            <a:spLocks noChangeArrowheads="1"/>
          </p:cNvSpPr>
          <p:nvPr/>
        </p:nvSpPr>
        <p:spPr bwMode="auto">
          <a:xfrm>
            <a:off x="3571875" y="4487863"/>
            <a:ext cx="1281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C00000"/>
                </a:solidFill>
                <a:latin typeface="Arial Black" pitchFamily="34" charset="0"/>
              </a:rPr>
              <a:t>2016</a:t>
            </a:r>
            <a:endParaRPr lang="es-AR" sz="320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8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428875" y="2466975"/>
            <a:ext cx="3740150" cy="461963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FF0000"/>
                </a:solidFill>
                <a:latin typeface="Arial Black" pitchFamily="34" charset="0"/>
              </a:rPr>
              <a:t>QUÍMICA BIOLÓGICA</a:t>
            </a:r>
            <a:endParaRPr lang="es-AR" sz="24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1" name="5 CuadroTexto"/>
          <p:cNvSpPr txBox="1">
            <a:spLocks noChangeArrowheads="1"/>
          </p:cNvSpPr>
          <p:nvPr/>
        </p:nvSpPr>
        <p:spPr bwMode="auto">
          <a:xfrm>
            <a:off x="1143000" y="928688"/>
            <a:ext cx="3005138" cy="40005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00B050"/>
                </a:solidFill>
                <a:latin typeface="Arial Black" pitchFamily="34" charset="0"/>
              </a:rPr>
              <a:t>BIOLOGÍA CELULAR</a:t>
            </a:r>
            <a:endParaRPr lang="es-AR" sz="2000" b="1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2292" name="6 CuadroTexto"/>
          <p:cNvSpPr txBox="1">
            <a:spLocks noChangeArrowheads="1"/>
          </p:cNvSpPr>
          <p:nvPr/>
        </p:nvSpPr>
        <p:spPr bwMode="auto">
          <a:xfrm>
            <a:off x="5072063" y="928688"/>
            <a:ext cx="3143250" cy="3698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B050"/>
                </a:solidFill>
                <a:latin typeface="Arial Black" pitchFamily="34" charset="0"/>
              </a:rPr>
              <a:t>BIOLOGÍA MOLECULAR</a:t>
            </a:r>
            <a:endParaRPr lang="es-AR" b="1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2293" name="7 CuadroTexto"/>
          <p:cNvSpPr txBox="1">
            <a:spLocks noChangeArrowheads="1"/>
          </p:cNvSpPr>
          <p:nvPr/>
        </p:nvSpPr>
        <p:spPr bwMode="auto">
          <a:xfrm>
            <a:off x="1785938" y="4967288"/>
            <a:ext cx="1908175" cy="4619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3F0AC4"/>
                </a:solidFill>
                <a:latin typeface="Arial Black" pitchFamily="34" charset="0"/>
              </a:rPr>
              <a:t>MEDICINA</a:t>
            </a:r>
            <a:endParaRPr lang="es-AR" sz="2400">
              <a:solidFill>
                <a:srgbClr val="3F0AC4"/>
              </a:solidFill>
              <a:latin typeface="Arial Black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57818" y="4896161"/>
            <a:ext cx="2151551" cy="46166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 cmpd="sng">
            <a:solidFill>
              <a:srgbClr val="FF0000"/>
            </a:solidFill>
          </a:ln>
          <a:effectLst>
            <a:innerShdw blurRad="63500" dist="50800" dir="18900000">
              <a:srgbClr val="3F0AC4">
                <a:alpha val="50000"/>
              </a:srgbClr>
            </a:innerShdw>
          </a:effectLst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3F0AC4"/>
                </a:solidFill>
                <a:latin typeface="Arial Black" pitchFamily="34" charset="0"/>
                <a:cs typeface="Arial" charset="0"/>
              </a:rPr>
              <a:t>NUTRICIÓN</a:t>
            </a:r>
            <a:endParaRPr lang="es-AR" sz="2400" dirty="0">
              <a:solidFill>
                <a:srgbClr val="3F0AC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0" name="9 Flecha izquierda y derecha"/>
          <p:cNvSpPr/>
          <p:nvPr/>
        </p:nvSpPr>
        <p:spPr>
          <a:xfrm rot="2871294">
            <a:off x="2538413" y="183038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Flecha izquierda y derecha"/>
          <p:cNvSpPr/>
          <p:nvPr/>
        </p:nvSpPr>
        <p:spPr>
          <a:xfrm rot="2871294">
            <a:off x="5053013" y="4311650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2" name="11 Flecha izquierda y derecha"/>
          <p:cNvSpPr/>
          <p:nvPr/>
        </p:nvSpPr>
        <p:spPr>
          <a:xfrm rot="7814190">
            <a:off x="4708525" y="178593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3" name="12 Flecha izquierda y derecha"/>
          <p:cNvSpPr/>
          <p:nvPr/>
        </p:nvSpPr>
        <p:spPr>
          <a:xfrm rot="7814190">
            <a:off x="2493963" y="430053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4" name="13 CuadroTexto"/>
          <p:cNvSpPr txBox="1"/>
          <p:nvPr/>
        </p:nvSpPr>
        <p:spPr>
          <a:xfrm>
            <a:off x="-857288" y="1142984"/>
            <a:ext cx="3071833" cy="40011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latin typeface="Arial" charset="0"/>
                <a:cs typeface="Arial" charset="0"/>
              </a:rPr>
              <a:t>Conocimiento básico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12302" name="15 CuadroTexto"/>
          <p:cNvSpPr txBox="1">
            <a:spLocks noChangeArrowheads="1"/>
          </p:cNvSpPr>
          <p:nvPr/>
        </p:nvSpPr>
        <p:spPr bwMode="auto">
          <a:xfrm>
            <a:off x="2571750" y="3429000"/>
            <a:ext cx="3568700" cy="4619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3F0AC4"/>
                </a:solidFill>
                <a:latin typeface="Arial Black" pitchFamily="34" charset="0"/>
              </a:rPr>
              <a:t>Ciencias de la salud</a:t>
            </a:r>
            <a:endParaRPr lang="es-AR" sz="2400" b="1">
              <a:solidFill>
                <a:srgbClr val="3F0AC4"/>
              </a:solidFill>
              <a:latin typeface="Arial Black" pitchFamily="34" charset="0"/>
            </a:endParaRPr>
          </a:p>
        </p:txBody>
      </p:sp>
      <p:sp>
        <p:nvSpPr>
          <p:cNvPr id="17" name="16 Flecha izquierda y derecha"/>
          <p:cNvSpPr/>
          <p:nvPr/>
        </p:nvSpPr>
        <p:spPr>
          <a:xfrm rot="5400000">
            <a:off x="4114800" y="3043238"/>
            <a:ext cx="4286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8" name="17 CuadroTexto"/>
          <p:cNvSpPr txBox="1"/>
          <p:nvPr/>
        </p:nvSpPr>
        <p:spPr>
          <a:xfrm>
            <a:off x="7209651" y="4243336"/>
            <a:ext cx="3005951" cy="400110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latin typeface="Arial" charset="0"/>
                <a:cs typeface="Arial" charset="0"/>
              </a:rPr>
              <a:t>Conocimiento aplicado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15" name="14 Flecha izquierda y derecha"/>
          <p:cNvSpPr/>
          <p:nvPr/>
        </p:nvSpPr>
        <p:spPr>
          <a:xfrm rot="10800000">
            <a:off x="3927475" y="5000625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15 Flecha izquierda y derecha"/>
          <p:cNvSpPr/>
          <p:nvPr/>
        </p:nvSpPr>
        <p:spPr>
          <a:xfrm rot="10800000">
            <a:off x="4286250" y="1071563"/>
            <a:ext cx="71437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18 Grupo"/>
          <p:cNvGrpSpPr>
            <a:grpSpLocks/>
          </p:cNvGrpSpPr>
          <p:nvPr/>
        </p:nvGrpSpPr>
        <p:grpSpPr bwMode="auto">
          <a:xfrm>
            <a:off x="0" y="0"/>
            <a:ext cx="9144000" cy="6383338"/>
            <a:chOff x="0" y="0"/>
            <a:chExt cx="9144000" cy="6383371"/>
          </a:xfrm>
        </p:grpSpPr>
        <p:sp>
          <p:nvSpPr>
            <p:cNvPr id="13317" name="4 CuadroTexto"/>
            <p:cNvSpPr txBox="1">
              <a:spLocks noChangeArrowheads="1"/>
            </p:cNvSpPr>
            <p:nvPr/>
          </p:nvSpPr>
          <p:spPr bwMode="auto">
            <a:xfrm>
              <a:off x="642910" y="2357430"/>
              <a:ext cx="2571768" cy="1200329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b="1"/>
                <a:t>Estudio de los </a:t>
              </a:r>
            </a:p>
            <a:p>
              <a:pPr algn="ctr"/>
              <a:r>
                <a:rPr lang="es-ES_tradnl" b="1"/>
                <a:t>componentes </a:t>
              </a:r>
            </a:p>
            <a:p>
              <a:pPr algn="ctr"/>
              <a:r>
                <a:rPr lang="es-ES_tradnl" b="1"/>
                <a:t>de los seres vivos</a:t>
              </a:r>
            </a:p>
            <a:p>
              <a:endParaRPr lang="es-AR"/>
            </a:p>
          </p:txBody>
        </p:sp>
        <p:sp>
          <p:nvSpPr>
            <p:cNvPr id="13318" name="7 CuadroTexto"/>
            <p:cNvSpPr txBox="1">
              <a:spLocks noChangeArrowheads="1"/>
            </p:cNvSpPr>
            <p:nvPr/>
          </p:nvSpPr>
          <p:spPr bwMode="auto">
            <a:xfrm>
              <a:off x="4929190" y="2357430"/>
              <a:ext cx="3500462" cy="1200329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b="1"/>
                <a:t>Estudio de las transformaciones químicas </a:t>
              </a:r>
            </a:p>
            <a:p>
              <a:pPr algn="ctr"/>
              <a:r>
                <a:rPr lang="es-ES_tradnl" b="1"/>
                <a:t>que suceden en las células</a:t>
              </a:r>
            </a:p>
            <a:p>
              <a:pPr algn="ctr"/>
              <a:endParaRPr lang="es-AR"/>
            </a:p>
          </p:txBody>
        </p:sp>
        <p:sp>
          <p:nvSpPr>
            <p:cNvPr id="13319" name="5 CuadroTexto"/>
            <p:cNvSpPr txBox="1">
              <a:spLocks noChangeArrowheads="1"/>
            </p:cNvSpPr>
            <p:nvPr/>
          </p:nvSpPr>
          <p:spPr bwMode="auto">
            <a:xfrm>
              <a:off x="0" y="0"/>
              <a:ext cx="9144000" cy="2123658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_tradnl">
                <a:solidFill>
                  <a:srgbClr val="7030A0"/>
                </a:solidFill>
                <a:latin typeface="Comic Sans MS" pitchFamily="66" charset="0"/>
              </a:endParaRPr>
            </a:p>
            <a:p>
              <a:pPr algn="ctr">
                <a:buFont typeface="Wingdings" pitchFamily="2" charset="2"/>
                <a:buChar char="Ø"/>
              </a:pPr>
              <a:r>
                <a:rPr lang="es-ES_tradnl" sz="2400" b="1">
                  <a:solidFill>
                    <a:srgbClr val="7030A0"/>
                  </a:solidFill>
                </a:rPr>
                <a:t>OBJETOS DE ESTUDIO DE LA QUÍMICA BIOLÓGICA</a:t>
              </a:r>
            </a:p>
            <a:p>
              <a:pPr algn="ctr">
                <a:buFont typeface="Wingdings" pitchFamily="2" charset="2"/>
                <a:buChar char="Ø"/>
              </a:pPr>
              <a:endParaRPr lang="es-ES_tradnl" sz="2400" b="1">
                <a:solidFill>
                  <a:srgbClr val="7030A0"/>
                </a:solidFill>
              </a:endParaRPr>
            </a:p>
            <a:p>
              <a:pPr algn="ctr">
                <a:buFont typeface="Wingdings" pitchFamily="2" charset="2"/>
                <a:buChar char="Ø"/>
              </a:pPr>
              <a:r>
                <a:rPr lang="es-ES_tradnl" sz="2400" b="1">
                  <a:solidFill>
                    <a:srgbClr val="7030A0"/>
                  </a:solidFill>
                </a:rPr>
                <a:t>Aportes de la Química Biológica a la Nutrición</a:t>
              </a:r>
            </a:p>
            <a:p>
              <a:pPr algn="ctr">
                <a:buFont typeface="Wingdings" pitchFamily="2" charset="2"/>
                <a:buChar char="Ø"/>
              </a:pPr>
              <a:endParaRPr lang="es-ES_tradnl" sz="2400" b="1">
                <a:solidFill>
                  <a:srgbClr val="7030A0"/>
                </a:solidFill>
              </a:endParaRPr>
            </a:p>
            <a:p>
              <a:endParaRPr lang="es-AR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286375" y="4214835"/>
              <a:ext cx="2571750" cy="523878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Metabolismo</a:t>
              </a: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571500" y="5429278"/>
              <a:ext cx="3000375" cy="954093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Moléculas biológicas</a:t>
              </a:r>
              <a:endParaRPr lang="es-AR" sz="28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14375" y="4214835"/>
              <a:ext cx="2571750" cy="523878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Bioelementos</a:t>
              </a:r>
              <a:endParaRPr lang="es-A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4" name="13 Flecha abajo"/>
            <p:cNvSpPr/>
            <p:nvPr/>
          </p:nvSpPr>
          <p:spPr>
            <a:xfrm>
              <a:off x="1857375" y="3571893"/>
              <a:ext cx="214313" cy="6429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5" name="14 Flecha abajo"/>
            <p:cNvSpPr/>
            <p:nvPr/>
          </p:nvSpPr>
          <p:spPr>
            <a:xfrm>
              <a:off x="1857375" y="4786338"/>
              <a:ext cx="214313" cy="6429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6" name="15 Flecha abajo"/>
            <p:cNvSpPr/>
            <p:nvPr/>
          </p:nvSpPr>
          <p:spPr>
            <a:xfrm>
              <a:off x="6500813" y="3571893"/>
              <a:ext cx="214312" cy="6429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7" name="16 Flecha abajo"/>
            <p:cNvSpPr/>
            <p:nvPr/>
          </p:nvSpPr>
          <p:spPr>
            <a:xfrm>
              <a:off x="1857375" y="2000260"/>
              <a:ext cx="214313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8" name="17 Flecha abajo"/>
            <p:cNvSpPr/>
            <p:nvPr/>
          </p:nvSpPr>
          <p:spPr>
            <a:xfrm>
              <a:off x="6500813" y="2000260"/>
              <a:ext cx="21431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4714875" y="1928813"/>
            <a:ext cx="3924300" cy="3416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                                                                </a:t>
            </a:r>
            <a:endParaRPr lang="es-AR"/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428625" y="1914525"/>
            <a:ext cx="3390900" cy="480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  <a:p>
            <a:r>
              <a:rPr lang="es-ES_tradnl"/>
              <a:t>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497888" cy="11525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COMPUESTOS CONSTITUYENTES </a:t>
            </a:r>
            <a:b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LA MATERIA VIVA </a:t>
            </a:r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4750" y="1127125"/>
            <a:ext cx="5429250" cy="3944938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AGUA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(65% PC)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MINERALES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sólidos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(P, Ca)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IONES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en solución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HIDRATOS DE CARBONO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LÍPIDOS 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PROTEÍNAS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ÁCIDOS NUCLEICOS</a:t>
            </a:r>
            <a:endParaRPr lang="es-E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261938" y="1785938"/>
            <a:ext cx="2881312" cy="461962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/>
              <a:t>INORGÁNICOS</a:t>
            </a:r>
            <a:endParaRPr lang="es-ES" sz="2400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285750" y="3071813"/>
            <a:ext cx="2857500" cy="1292225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/>
              <a:t>ORGÁNICOS </a:t>
            </a:r>
          </a:p>
          <a:p>
            <a:pPr algn="ctr">
              <a:spcBef>
                <a:spcPct val="50000"/>
              </a:spcBef>
            </a:pPr>
            <a:r>
              <a:rPr lang="es-ES_tradnl"/>
              <a:t>(MOLÉCULAS</a:t>
            </a:r>
          </a:p>
          <a:p>
            <a:pPr algn="ctr">
              <a:spcBef>
                <a:spcPct val="50000"/>
              </a:spcBef>
            </a:pPr>
            <a:r>
              <a:rPr lang="es-ES_tradnl"/>
              <a:t>BIOLÓGICAS)</a:t>
            </a:r>
          </a:p>
        </p:txBody>
      </p:sp>
      <p:sp>
        <p:nvSpPr>
          <p:cNvPr id="14342" name="AutoShape 8"/>
          <p:cNvSpPr>
            <a:spLocks/>
          </p:cNvSpPr>
          <p:nvPr/>
        </p:nvSpPr>
        <p:spPr bwMode="auto">
          <a:xfrm>
            <a:off x="3214688" y="1214438"/>
            <a:ext cx="428625" cy="1658937"/>
          </a:xfrm>
          <a:prstGeom prst="leftBrace">
            <a:avLst>
              <a:gd name="adj1" fmla="val 32307"/>
              <a:gd name="adj2" fmla="val 5071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3" name="AutoShape 9"/>
          <p:cNvSpPr>
            <a:spLocks/>
          </p:cNvSpPr>
          <p:nvPr/>
        </p:nvSpPr>
        <p:spPr bwMode="auto">
          <a:xfrm>
            <a:off x="3214688" y="3071813"/>
            <a:ext cx="428625" cy="1643062"/>
          </a:xfrm>
          <a:prstGeom prst="leftBrace">
            <a:avLst>
              <a:gd name="adj1" fmla="val 56648"/>
              <a:gd name="adj2" fmla="val 50722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4" name="11 CuadroTexto"/>
          <p:cNvSpPr txBox="1">
            <a:spLocks noChangeArrowheads="1"/>
          </p:cNvSpPr>
          <p:nvPr/>
        </p:nvSpPr>
        <p:spPr bwMode="auto">
          <a:xfrm>
            <a:off x="3822700" y="4857750"/>
            <a:ext cx="2033588" cy="1692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VITAMINAS</a:t>
            </a:r>
          </a:p>
          <a:p>
            <a:pPr>
              <a:buFont typeface="Arial" pitchFamily="34" charset="0"/>
              <a:buChar char="•"/>
            </a:pPr>
            <a:endParaRPr lang="es-ES_tradnl" sz="2000" b="1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HORMONAS</a:t>
            </a:r>
          </a:p>
          <a:p>
            <a:endParaRPr lang="es-ES_tradnl" sz="2000" b="1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PIGMENTOS</a:t>
            </a:r>
            <a:r>
              <a:rPr lang="es-ES_tradnl" sz="2400" b="1">
                <a:solidFill>
                  <a:srgbClr val="7030A0"/>
                </a:solidFill>
              </a:rPr>
              <a:t> </a:t>
            </a:r>
            <a:endParaRPr lang="es-AR" sz="2400" b="1">
              <a:solidFill>
                <a:srgbClr val="7030A0"/>
              </a:solidFill>
            </a:endParaRP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3906838" y="4857750"/>
            <a:ext cx="2236787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14313" y="1428750"/>
          <a:ext cx="4357718" cy="2830588"/>
        </p:xfrm>
        <a:graphic>
          <a:graphicData uri="http://schemas.openxmlformats.org/drawingml/2006/table">
            <a:tbl>
              <a:tblPr/>
              <a:tblGrid>
                <a:gridCol w="2178859"/>
                <a:gridCol w="2178859"/>
              </a:tblGrid>
              <a:tr h="8215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ELEMENTOS </a:t>
                      </a: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PRIMARIOS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(96% del Peso Corporal)</a:t>
                      </a:r>
                      <a:endParaRPr lang="es-AR" sz="1400" b="1" dirty="0" smtClean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Oxígeno ( O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65,0 %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Carbono 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(C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18,5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Hidrógeno ( H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Nitrógeno ( 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Calcio ( Ca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18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Fósforo ( P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8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AR"/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4714875" y="1428750"/>
          <a:ext cx="4357718" cy="2786082"/>
        </p:xfrm>
        <a:graphic>
          <a:graphicData uri="http://schemas.openxmlformats.org/drawingml/2006/table">
            <a:tbl>
              <a:tblPr/>
              <a:tblGrid>
                <a:gridCol w="2178859"/>
                <a:gridCol w="2178859"/>
              </a:tblGrid>
              <a:tr h="90458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ELEMENTOS </a:t>
                      </a: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SECUNDARIOS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Potasio ( K+)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0,30</a:t>
                      </a:r>
                      <a:r>
                        <a:rPr lang="es-ES_tradnl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%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Azufre ( S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Sodio ( Na+)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Cloro ( Cl</a:t>
                      </a:r>
                      <a:r>
                        <a:rPr lang="es-ES_tradnl" sz="14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0,15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Magnesio ( Mg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0,05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96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Hierro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 Fe) 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0,005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3000375" y="4286250"/>
          <a:ext cx="3357586" cy="2417882"/>
        </p:xfrm>
        <a:graphic>
          <a:graphicData uri="http://schemas.openxmlformats.org/drawingml/2006/table">
            <a:tbl>
              <a:tblPr/>
              <a:tblGrid>
                <a:gridCol w="1678793"/>
                <a:gridCol w="1678793"/>
              </a:tblGrid>
              <a:tr h="7143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OLIGOELEMENTOS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Fluor ( F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0,001 %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Cobre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(Cu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0,0002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Yodo( I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0,00004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Manganeso ( Mn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0,00003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Zinc ( Zn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vestigios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Cobalto( Co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vestigios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0" y="-142875"/>
            <a:ext cx="9144000" cy="16938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BIOELEMENTOS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(Elementos </a:t>
            </a:r>
            <a:r>
              <a:rPr lang="es-A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Biógenos</a:t>
            </a: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(En el organismo humano – Criterio CUANTITATIVO - Expresado en % de Peso Corporal)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Text Box 3"/>
          <p:cNvSpPr txBox="1">
            <a:spLocks noChangeArrowheads="1"/>
          </p:cNvSpPr>
          <p:nvPr/>
        </p:nvSpPr>
        <p:spPr bwMode="auto">
          <a:xfrm>
            <a:off x="611188" y="285273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MOLÉCULAS SIMPLES</a:t>
            </a: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684213" y="537368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MACROMOLÉCULAS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3357563" y="2205038"/>
            <a:ext cx="2520950" cy="16049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latin typeface="Arial" charset="0"/>
                <a:cs typeface="Arial" charset="0"/>
              </a:rPr>
              <a:t>AMINOÁCIDOS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7030A0"/>
                </a:solidFill>
                <a:latin typeface="Arial" charset="0"/>
                <a:cs typeface="Arial" charset="0"/>
              </a:rPr>
              <a:t>NUCLEÓTIDOS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MONOSACÁRIDOS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00B050"/>
                </a:solidFill>
                <a:latin typeface="Arial" charset="0"/>
                <a:cs typeface="Arial" charset="0"/>
              </a:rPr>
              <a:t>ÁCIDOS GRASOS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3402013" y="4868863"/>
            <a:ext cx="3384550" cy="16049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latin typeface="Arial" charset="0"/>
                <a:cs typeface="Arial" charset="0"/>
              </a:rPr>
              <a:t>PROTEÍNAS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7030A0"/>
                </a:solidFill>
                <a:latin typeface="Arial" charset="0"/>
                <a:cs typeface="Arial" charset="0"/>
              </a:rPr>
              <a:t>ÁCIDOS NUCLEICOS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POLISACÁRIDOS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00B050"/>
                </a:solidFill>
                <a:latin typeface="Arial" charset="0"/>
                <a:cs typeface="Arial" charset="0"/>
              </a:rPr>
              <a:t>LÍPIDOS</a:t>
            </a:r>
          </a:p>
        </p:txBody>
      </p:sp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688" y="3919538"/>
            <a:ext cx="28098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0" y="0"/>
            <a:ext cx="9144000" cy="114141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BIOMOLÉCULAS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(Criterio ESTRUCTURAL)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/>
      <p:bldP spid="260100" grpId="0"/>
      <p:bldP spid="260101" grpId="0" animBg="1"/>
      <p:bldP spid="2601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n 2"/>
          <p:cNvPicPr>
            <a:picLocks noChangeAspect="1" noChangeArrowheads="1"/>
          </p:cNvPicPr>
          <p:nvPr/>
        </p:nvPicPr>
        <p:blipFill>
          <a:blip r:embed="rId2">
            <a:lum bright="-18000" contrast="72000"/>
          </a:blip>
          <a:srcRect l="8891" r="5634" b="27013"/>
          <a:stretch>
            <a:fillRect/>
          </a:stretch>
        </p:blipFill>
        <p:spPr bwMode="auto">
          <a:xfrm>
            <a:off x="0" y="549275"/>
            <a:ext cx="91440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324100"/>
            <a:ext cx="4176713" cy="4200525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DE CARBONO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PROTEINAS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LIPIDOS</a:t>
            </a:r>
            <a:endParaRPr lang="es-ES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2349500"/>
            <a:ext cx="4319587" cy="4508500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</a:t>
            </a: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MINERALES</a:t>
            </a: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OLIGOELEMENTOS</a:t>
            </a:r>
          </a:p>
          <a:p>
            <a:pPr indent="-273050" algn="ctr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es-ES_tradnl" sz="2400" b="1" baseline="1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pueden ser sintetizados por el organismo</a:t>
            </a:r>
          </a:p>
          <a:p>
            <a:pPr indent="-273050" algn="ctr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es-ES_tradnl" sz="2400" b="1" baseline="1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cantidades suficientes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323850" y="2428875"/>
            <a:ext cx="3960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>
                <a:solidFill>
                  <a:srgbClr val="0000CC"/>
                </a:solidFill>
              </a:rPr>
              <a:t>MACRONUTRIENTES</a:t>
            </a:r>
          </a:p>
          <a:p>
            <a:pPr algn="ctr">
              <a:spcBef>
                <a:spcPct val="50000"/>
              </a:spcBef>
            </a:pPr>
            <a:r>
              <a:rPr lang="es-ES_tradnl" sz="2400" b="1" i="1">
                <a:solidFill>
                  <a:srgbClr val="FF3300"/>
                </a:solidFill>
              </a:rPr>
              <a:t>ALIMENTOS BÁSICOS </a:t>
            </a:r>
            <a:r>
              <a:rPr lang="es-ES_tradnl" sz="2000" b="1">
                <a:solidFill>
                  <a:srgbClr val="FF3300"/>
                </a:solidFill>
              </a:rPr>
              <a:t>FUENTES DE ENERGÍA </a:t>
            </a:r>
            <a:endParaRPr lang="es-ES" sz="2000" b="1">
              <a:solidFill>
                <a:srgbClr val="FF3300"/>
              </a:solidFill>
            </a:endParaRP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4572000" y="2428875"/>
            <a:ext cx="39608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>
                <a:solidFill>
                  <a:srgbClr val="0000CC"/>
                </a:solidFill>
              </a:rPr>
              <a:t>MICRONUTRIENTES</a:t>
            </a:r>
          </a:p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rgbClr val="FF3300"/>
                </a:solidFill>
              </a:rPr>
              <a:t>FACTORES DIETÉTICOS ESENCIALES</a:t>
            </a:r>
            <a:endParaRPr lang="es-ES" sz="2000" b="1">
              <a:solidFill>
                <a:srgbClr val="FF33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0"/>
            <a:ext cx="9144000" cy="16938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NUTRIENTES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2400" dirty="0">
                <a:latin typeface="Arial" charset="0"/>
                <a:cs typeface="Arial" charset="0"/>
              </a:rPr>
              <a:t>CLASIFICACION DE LOS NUTRIENTES</a:t>
            </a:r>
            <a:endParaRPr lang="es-ES" sz="2400" dirty="0">
              <a:latin typeface="Arial" charset="0"/>
              <a:cs typeface="Arial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(Criterio: CANTIDAD REQUERIDA EN LA DIETA NORMAL)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572000" y="2357438"/>
            <a:ext cx="4214813" cy="4524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18440" name="9 CuadroTexto"/>
          <p:cNvSpPr txBox="1">
            <a:spLocks noChangeArrowheads="1"/>
          </p:cNvSpPr>
          <p:nvPr/>
        </p:nvSpPr>
        <p:spPr bwMode="auto">
          <a:xfrm>
            <a:off x="3929063" y="3000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0" y="2333625"/>
            <a:ext cx="4143375" cy="4524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0" y="3200400"/>
            <a:ext cx="2038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s-AR" sz="2800" b="1" i="1">
                <a:solidFill>
                  <a:srgbClr val="C00000"/>
                </a:solidFill>
                <a:latin typeface="Times New Roman" pitchFamily="18" charset="0"/>
              </a:rPr>
              <a:t>Catabolismo</a:t>
            </a:r>
            <a:endParaRPr lang="es-ES_tradnl" altLang="es-AR" sz="2800" b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3119438"/>
            <a:ext cx="1958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s-AR" sz="2800" b="1" i="1">
                <a:solidFill>
                  <a:srgbClr val="00B0F0"/>
                </a:solidFill>
                <a:latin typeface="Times New Roman" pitchFamily="18" charset="0"/>
              </a:rPr>
              <a:t>Anabolismo</a:t>
            </a:r>
            <a:endParaRPr lang="es-ES_tradnl" altLang="es-AR" sz="2800" b="1">
              <a:solidFill>
                <a:srgbClr val="00B0F0"/>
              </a:solidFill>
              <a:latin typeface="Times New Roman" pitchFamily="18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1050" y="1341438"/>
            <a:ext cx="4092575" cy="4175125"/>
            <a:chOff x="1292" y="845"/>
            <a:chExt cx="2578" cy="2630"/>
          </a:xfrm>
        </p:grpSpPr>
        <p:sp>
          <p:nvSpPr>
            <p:cNvPr id="19469" name="Text Box 2"/>
            <p:cNvSpPr txBox="1">
              <a:spLocks noChangeArrowheads="1"/>
            </p:cNvSpPr>
            <p:nvPr/>
          </p:nvSpPr>
          <p:spPr bwMode="auto">
            <a:xfrm>
              <a:off x="1914" y="845"/>
              <a:ext cx="19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altLang="es-AR" sz="2400">
                  <a:solidFill>
                    <a:srgbClr val="660066"/>
                  </a:solidFill>
                  <a:latin typeface="Times New Roman" pitchFamily="18" charset="0"/>
                </a:rPr>
                <a:t>Estructuras complejas</a:t>
              </a:r>
            </a:p>
          </p:txBody>
        </p:sp>
        <p:sp>
          <p:nvSpPr>
            <p:cNvPr id="19470" name="Text Box 3"/>
            <p:cNvSpPr txBox="1">
              <a:spLocks noChangeArrowheads="1"/>
            </p:cNvSpPr>
            <p:nvPr/>
          </p:nvSpPr>
          <p:spPr bwMode="auto">
            <a:xfrm>
              <a:off x="1999" y="2976"/>
              <a:ext cx="17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altLang="es-AR" sz="2400" b="1">
                  <a:solidFill>
                    <a:srgbClr val="660066"/>
                  </a:solidFill>
                  <a:latin typeface="Times New Roman" pitchFamily="18" charset="0"/>
                </a:rPr>
                <a:t>Estructuras simples</a:t>
              </a:r>
            </a:p>
          </p:txBody>
        </p:sp>
        <p:sp>
          <p:nvSpPr>
            <p:cNvPr id="19471" name="Text Box 14"/>
            <p:cNvSpPr txBox="1">
              <a:spLocks noChangeArrowheads="1"/>
            </p:cNvSpPr>
            <p:nvPr/>
          </p:nvSpPr>
          <p:spPr bwMode="auto">
            <a:xfrm>
              <a:off x="2520" y="1800"/>
              <a:ext cx="81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ES_tradnl" altLang="es-AR">
                  <a:solidFill>
                    <a:srgbClr val="FF6600"/>
                  </a:solidFill>
                </a:rPr>
                <a:t>ENERGÍA</a:t>
              </a:r>
            </a:p>
            <a:p>
              <a:pPr eaLnBrk="0" hangingPunct="0"/>
              <a:r>
                <a:rPr lang="es-ES_tradnl" altLang="es-AR">
                  <a:solidFill>
                    <a:srgbClr val="FF6600"/>
                  </a:solidFill>
                </a:rPr>
                <a:t>QUÍMICA</a:t>
              </a:r>
            </a:p>
          </p:txBody>
        </p:sp>
        <p:sp>
          <p:nvSpPr>
            <p:cNvPr id="19472" name="AutoShape 21"/>
            <p:cNvSpPr>
              <a:spLocks noChangeArrowheads="1"/>
            </p:cNvSpPr>
            <p:nvPr/>
          </p:nvSpPr>
          <p:spPr bwMode="auto">
            <a:xfrm rot="-198424">
              <a:off x="1292" y="980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altLang="es-AR"/>
            </a:p>
          </p:txBody>
        </p:sp>
        <p:sp>
          <p:nvSpPr>
            <p:cNvPr id="19473" name="Text Box 23"/>
            <p:cNvSpPr txBox="1">
              <a:spLocks noChangeArrowheads="1"/>
            </p:cNvSpPr>
            <p:nvPr/>
          </p:nvSpPr>
          <p:spPr bwMode="auto">
            <a:xfrm rot="-5400000">
              <a:off x="884" y="1927"/>
              <a:ext cx="133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altLang="es-AR" sz="2000" b="1">
                  <a:solidFill>
                    <a:srgbClr val="C00000"/>
                  </a:solidFill>
                </a:rPr>
                <a:t>DEGRADACIÓN</a:t>
              </a:r>
            </a:p>
          </p:txBody>
        </p:sp>
        <p:sp>
          <p:nvSpPr>
            <p:cNvPr id="19474" name="AutoShape 25"/>
            <p:cNvSpPr>
              <a:spLocks noChangeArrowheads="1"/>
            </p:cNvSpPr>
            <p:nvPr/>
          </p:nvSpPr>
          <p:spPr bwMode="auto">
            <a:xfrm>
              <a:off x="1746" y="1979"/>
              <a:ext cx="816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76825" y="1123950"/>
            <a:ext cx="1943100" cy="3960813"/>
            <a:chOff x="3198" y="708"/>
            <a:chExt cx="1224" cy="2495"/>
          </a:xfrm>
        </p:grpSpPr>
        <p:sp>
          <p:nvSpPr>
            <p:cNvPr id="19466" name="AutoShape 22"/>
            <p:cNvSpPr>
              <a:spLocks noChangeArrowheads="1"/>
            </p:cNvSpPr>
            <p:nvPr/>
          </p:nvSpPr>
          <p:spPr bwMode="auto">
            <a:xfrm rot="10800000">
              <a:off x="3787" y="708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altLang="es-AR"/>
            </a:p>
          </p:txBody>
        </p:sp>
        <p:sp>
          <p:nvSpPr>
            <p:cNvPr id="19467" name="Text Box 24"/>
            <p:cNvSpPr txBox="1">
              <a:spLocks noChangeArrowheads="1"/>
            </p:cNvSpPr>
            <p:nvPr/>
          </p:nvSpPr>
          <p:spPr bwMode="auto">
            <a:xfrm rot="-5400000">
              <a:off x="3579" y="2049"/>
              <a:ext cx="11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altLang="es-AR" sz="2000" b="1">
                  <a:solidFill>
                    <a:srgbClr val="00B0F0"/>
                  </a:solidFill>
                </a:rPr>
                <a:t>BIOSÍNTESIS</a:t>
              </a:r>
            </a:p>
          </p:txBody>
        </p:sp>
        <p:sp>
          <p:nvSpPr>
            <p:cNvPr id="19468" name="AutoShape 26"/>
            <p:cNvSpPr>
              <a:spLocks noChangeArrowheads="1"/>
            </p:cNvSpPr>
            <p:nvPr/>
          </p:nvSpPr>
          <p:spPr bwMode="auto">
            <a:xfrm>
              <a:off x="3198" y="1979"/>
              <a:ext cx="816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9462" name="3 CuadroTexto"/>
          <p:cNvSpPr txBox="1">
            <a:spLocks noChangeArrowheads="1"/>
          </p:cNvSpPr>
          <p:nvPr/>
        </p:nvSpPr>
        <p:spPr bwMode="auto">
          <a:xfrm>
            <a:off x="357188" y="642938"/>
            <a:ext cx="857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altLang="es-AR" sz="2000" b="1">
                <a:solidFill>
                  <a:srgbClr val="FF0000"/>
                </a:solidFill>
              </a:rPr>
              <a:t>Conjunto de reacciones químicas que se llevan a cabo en las células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0" y="0"/>
            <a:ext cx="9144000" cy="674688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METABOLISMO</a:t>
            </a:r>
          </a:p>
        </p:txBody>
      </p:sp>
      <p:sp>
        <p:nvSpPr>
          <p:cNvPr id="19464" name="17 CuadroTexto"/>
          <p:cNvSpPr txBox="1">
            <a:spLocks noChangeArrowheads="1"/>
          </p:cNvSpPr>
          <p:nvPr/>
        </p:nvSpPr>
        <p:spPr bwMode="auto">
          <a:xfrm>
            <a:off x="785813" y="5903913"/>
            <a:ext cx="76438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400" b="1"/>
              <a:t>(Anabolismo: del griego </a:t>
            </a:r>
            <a:r>
              <a:rPr lang="es-ES_tradnl" sz="1400" b="1" i="1"/>
              <a:t>ana </a:t>
            </a:r>
            <a:r>
              <a:rPr lang="es-ES_tradnl" sz="1400" b="1"/>
              <a:t>“hacia arriba” y </a:t>
            </a:r>
            <a:r>
              <a:rPr lang="es-ES_tradnl" sz="1400" b="1" i="1"/>
              <a:t>ballein </a:t>
            </a:r>
            <a:r>
              <a:rPr lang="es-ES_tradnl" sz="1400" b="1"/>
              <a:t>“lanzar”)</a:t>
            </a:r>
          </a:p>
          <a:p>
            <a:pPr algn="ctr"/>
            <a:r>
              <a:rPr lang="es-ES_tradnl" sz="1400" b="1"/>
              <a:t>(Catabolismo: del griego </a:t>
            </a:r>
            <a:r>
              <a:rPr lang="es-ES_tradnl" sz="1400" b="1" i="1"/>
              <a:t>kata </a:t>
            </a:r>
            <a:r>
              <a:rPr lang="es-ES_tradnl" sz="1400" b="1"/>
              <a:t>“hacia abajo” y </a:t>
            </a:r>
            <a:r>
              <a:rPr lang="es-ES_tradnl" sz="1400" b="1" i="1"/>
              <a:t>ballein </a:t>
            </a:r>
            <a:r>
              <a:rPr lang="es-ES_tradnl" sz="1400" b="1"/>
              <a:t>“lanzar”)</a:t>
            </a:r>
          </a:p>
          <a:p>
            <a:pPr algn="ctr"/>
            <a:endParaRPr lang="es-ES_tradnl" sz="1400" b="1"/>
          </a:p>
          <a:p>
            <a:pPr algn="ctr"/>
            <a:endParaRPr lang="es-AR" sz="1400"/>
          </a:p>
        </p:txBody>
      </p:sp>
      <p:sp>
        <p:nvSpPr>
          <p:cNvPr id="19" name="18 CuadroTexto"/>
          <p:cNvSpPr txBox="1">
            <a:spLocks noChangeArrowheads="1"/>
          </p:cNvSpPr>
          <p:nvPr/>
        </p:nvSpPr>
        <p:spPr bwMode="auto">
          <a:xfrm>
            <a:off x="1125538" y="5715000"/>
            <a:ext cx="666115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873125" y="908050"/>
            <a:ext cx="1436688" cy="18161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Nutrientes 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que contienen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Energía</a:t>
            </a:r>
          </a:p>
          <a:p>
            <a:pPr>
              <a:defRPr/>
            </a:pPr>
            <a:endParaRPr lang="es-ES_tradnl" sz="1600" b="1" dirty="0"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Carbohidratos</a:t>
            </a:r>
          </a:p>
          <a:p>
            <a:pPr>
              <a:defRPr/>
            </a:pPr>
            <a:r>
              <a:rPr lang="es-ES_tradnl" sz="1600" b="1" dirty="0">
                <a:solidFill>
                  <a:srgbClr val="660066"/>
                </a:solidFill>
                <a:latin typeface="Calibri" pitchFamily="34" charset="0"/>
                <a:cs typeface="Arial" charset="0"/>
              </a:rPr>
              <a:t>Lípidos</a:t>
            </a:r>
          </a:p>
          <a:p>
            <a:pPr>
              <a:defRPr/>
            </a:pPr>
            <a:r>
              <a:rPr lang="es-ES_tradnl" sz="1600" b="1" dirty="0">
                <a:latin typeface="Calibri" pitchFamily="34" charset="0"/>
                <a:cs typeface="Arial" charset="0"/>
              </a:rPr>
              <a:t>Proteínas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716213" y="908050"/>
            <a:ext cx="5508625" cy="2062163"/>
            <a:chOff x="1610" y="572"/>
            <a:chExt cx="3470" cy="1299"/>
          </a:xfrm>
        </p:grpSpPr>
        <p:sp>
          <p:nvSpPr>
            <p:cNvPr id="20496" name="AutoShape 5"/>
            <p:cNvSpPr>
              <a:spLocks noChangeArrowheads="1"/>
            </p:cNvSpPr>
            <p:nvPr/>
          </p:nvSpPr>
          <p:spPr bwMode="auto">
            <a:xfrm>
              <a:off x="1610" y="663"/>
              <a:ext cx="2449" cy="817"/>
            </a:xfrm>
            <a:prstGeom prst="rightArrow">
              <a:avLst>
                <a:gd name="adj1" fmla="val 45657"/>
                <a:gd name="adj2" fmla="val 5594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 sz="1600" b="1">
                  <a:solidFill>
                    <a:srgbClr val="C00000"/>
                  </a:solidFill>
                  <a:latin typeface="Calibri" pitchFamily="34" charset="0"/>
                </a:rPr>
                <a:t>           </a:t>
              </a:r>
              <a:r>
                <a:rPr lang="es-ES_tradnl" sz="2400" b="1">
                  <a:solidFill>
                    <a:srgbClr val="C00000"/>
                  </a:solidFill>
                  <a:latin typeface="Calibri" pitchFamily="34" charset="0"/>
                </a:rPr>
                <a:t>VIAS CATABOLICAS </a:t>
              </a:r>
            </a:p>
            <a:p>
              <a:r>
                <a:rPr lang="es-ES_tradnl" b="1">
                  <a:solidFill>
                    <a:srgbClr val="C00000"/>
                  </a:solidFill>
                  <a:latin typeface="Calibri" pitchFamily="34" charset="0"/>
                </a:rPr>
                <a:t>        (Degradación oxidativa)</a:t>
              </a:r>
            </a:p>
          </p:txBody>
        </p:sp>
        <p:sp>
          <p:nvSpPr>
            <p:cNvPr id="19473" name="Text Box 7"/>
            <p:cNvSpPr txBox="1">
              <a:spLocks noChangeArrowheads="1"/>
            </p:cNvSpPr>
            <p:nvPr/>
          </p:nvSpPr>
          <p:spPr bwMode="auto">
            <a:xfrm>
              <a:off x="4393" y="572"/>
              <a:ext cx="687" cy="129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Productos </a:t>
              </a:r>
            </a:p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finales </a:t>
              </a:r>
            </a:p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carentes </a:t>
              </a:r>
            </a:p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de Energía</a:t>
              </a:r>
            </a:p>
            <a:p>
              <a:pPr>
                <a:defRPr/>
              </a:pPr>
              <a:endParaRPr lang="es-ES_tradnl" sz="1600" b="1" dirty="0">
                <a:latin typeface="Calibri" pitchFamily="34" charset="0"/>
                <a:cs typeface="Arial" charset="0"/>
              </a:endParaRPr>
            </a:p>
            <a:p>
              <a:pPr>
                <a:defRPr/>
              </a:pPr>
              <a:r>
                <a:rPr lang="es-ES_tradnl" sz="1600" b="1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CO</a:t>
              </a:r>
              <a:r>
                <a:rPr lang="es-ES_tradnl" sz="1600" b="1" baseline="-18000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2</a:t>
              </a:r>
            </a:p>
            <a:p>
              <a:pPr>
                <a:defRPr/>
              </a:pPr>
              <a:r>
                <a:rPr lang="es-ES_tradnl" sz="1600" b="1" dirty="0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H</a:t>
              </a:r>
              <a:r>
                <a:rPr lang="es-ES_tradnl" sz="1600" b="1" baseline="-18000" dirty="0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2</a:t>
              </a:r>
              <a:r>
                <a:rPr lang="es-ES_tradnl" sz="1600" b="1" dirty="0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O</a:t>
              </a:r>
            </a:p>
            <a:p>
              <a:pPr>
                <a:defRPr/>
              </a:pPr>
              <a:r>
                <a:rPr lang="es-ES_tradnl" sz="1600" b="1" dirty="0">
                  <a:latin typeface="Calibri" pitchFamily="34" charset="0"/>
                  <a:cs typeface="Arial" charset="0"/>
                </a:rPr>
                <a:t>NH</a:t>
              </a:r>
              <a:r>
                <a:rPr lang="es-ES_tradnl" sz="1600" b="1" baseline="-18000" dirty="0">
                  <a:latin typeface="Calibri" pitchFamily="34" charset="0"/>
                  <a:cs typeface="Arial" charset="0"/>
                </a:rPr>
                <a:t>3</a:t>
              </a:r>
            </a:p>
          </p:txBody>
        </p:sp>
      </p:grp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411413" y="2708275"/>
            <a:ext cx="1296987" cy="1296988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ES_tradnl" sz="1600" b="1">
                <a:latin typeface="Calibri" pitchFamily="34" charset="0"/>
              </a:rPr>
              <a:t>NAD</a:t>
            </a:r>
            <a:r>
              <a:rPr lang="es-ES_tradnl" sz="1600" b="1" baseline="24000">
                <a:latin typeface="Calibri" pitchFamily="34" charset="0"/>
              </a:rPr>
              <a:t>+</a:t>
            </a:r>
          </a:p>
          <a:p>
            <a:r>
              <a:rPr lang="es-ES_tradnl" sz="1600" b="1">
                <a:latin typeface="Calibri" pitchFamily="34" charset="0"/>
              </a:rPr>
              <a:t>NADP</a:t>
            </a:r>
            <a:r>
              <a:rPr lang="es-ES_tradnl" sz="1600" b="1" baseline="26000">
                <a:latin typeface="Calibri" pitchFamily="34" charset="0"/>
              </a:rPr>
              <a:t>+</a:t>
            </a:r>
          </a:p>
          <a:p>
            <a:r>
              <a:rPr lang="es-ES_tradnl" sz="1600" b="1">
                <a:latin typeface="Calibri" pitchFamily="34" charset="0"/>
              </a:rPr>
              <a:t>FAD</a:t>
            </a:r>
          </a:p>
          <a:p>
            <a:r>
              <a:rPr lang="es-ES_tradnl" sz="1600" b="1">
                <a:latin typeface="Calibri" pitchFamily="34" charset="0"/>
              </a:rPr>
              <a:t>ADP+HPO</a:t>
            </a:r>
            <a:r>
              <a:rPr lang="es-ES_tradnl" sz="1600" b="1" baseline="-18000">
                <a:latin typeface="Calibri" pitchFamily="34" charset="0"/>
              </a:rPr>
              <a:t>4</a:t>
            </a:r>
            <a:r>
              <a:rPr lang="es-ES_tradnl" sz="1600" b="1" baseline="24000">
                <a:latin typeface="Calibri" pitchFamily="34" charset="0"/>
              </a:rPr>
              <a:t>2-</a:t>
            </a:r>
          </a:p>
          <a:p>
            <a:endParaRPr lang="es-ES_tradnl" sz="1600" b="1">
              <a:latin typeface="Calibri" pitchFamily="34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16238" y="2060575"/>
            <a:ext cx="4244975" cy="1944688"/>
            <a:chOff x="1837" y="1298"/>
            <a:chExt cx="2674" cy="1225"/>
          </a:xfrm>
        </p:grpSpPr>
        <p:grpSp>
          <p:nvGrpSpPr>
            <p:cNvPr id="20492" name="Group 13"/>
            <p:cNvGrpSpPr>
              <a:grpSpLocks/>
            </p:cNvGrpSpPr>
            <p:nvPr/>
          </p:nvGrpSpPr>
          <p:grpSpPr bwMode="auto">
            <a:xfrm>
              <a:off x="2743" y="1706"/>
              <a:ext cx="1768" cy="817"/>
              <a:chOff x="2743" y="1706"/>
              <a:chExt cx="1768" cy="817"/>
            </a:xfrm>
          </p:grpSpPr>
          <p:sp>
            <p:nvSpPr>
              <p:cNvPr id="20494" name="Oval 10"/>
              <p:cNvSpPr>
                <a:spLocks noChangeArrowheads="1"/>
              </p:cNvSpPr>
              <p:nvPr/>
            </p:nvSpPr>
            <p:spPr bwMode="auto">
              <a:xfrm>
                <a:off x="2743" y="1706"/>
                <a:ext cx="817" cy="817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 sz="1600" b="1">
                    <a:solidFill>
                      <a:srgbClr val="3F0AC4"/>
                    </a:solidFill>
                    <a:latin typeface="Calibri" pitchFamily="34" charset="0"/>
                  </a:rPr>
                  <a:t>NADH</a:t>
                </a:r>
                <a:endParaRPr lang="es-ES_tradnl" sz="1600" b="1" baseline="24000">
                  <a:solidFill>
                    <a:srgbClr val="3F0AC4"/>
                  </a:solidFill>
                  <a:latin typeface="Calibri" pitchFamily="34" charset="0"/>
                </a:endParaRPr>
              </a:p>
              <a:p>
                <a:r>
                  <a:rPr lang="es-ES_tradnl" sz="1600" b="1">
                    <a:solidFill>
                      <a:srgbClr val="3F0AC4"/>
                    </a:solidFill>
                    <a:latin typeface="Calibri" pitchFamily="34" charset="0"/>
                  </a:rPr>
                  <a:t>NADPH</a:t>
                </a:r>
                <a:endParaRPr lang="es-ES_tradnl" sz="1600" b="1" baseline="26000">
                  <a:solidFill>
                    <a:srgbClr val="3F0AC4"/>
                  </a:solidFill>
                  <a:latin typeface="Calibri" pitchFamily="34" charset="0"/>
                </a:endParaRPr>
              </a:p>
              <a:p>
                <a:r>
                  <a:rPr lang="es-ES_tradnl" sz="1600" b="1">
                    <a:solidFill>
                      <a:srgbClr val="3F0AC4"/>
                    </a:solidFill>
                    <a:latin typeface="Calibri" pitchFamily="34" charset="0"/>
                  </a:rPr>
                  <a:t>FADH</a:t>
                </a:r>
                <a:r>
                  <a:rPr lang="es-ES_tradnl" sz="1600" b="1" baseline="-18000">
                    <a:solidFill>
                      <a:srgbClr val="3F0AC4"/>
                    </a:solidFill>
                    <a:latin typeface="Calibri" pitchFamily="34" charset="0"/>
                  </a:rPr>
                  <a:t>2</a:t>
                </a:r>
              </a:p>
              <a:p>
                <a:r>
                  <a:rPr lang="es-ES_tradnl" sz="1600" b="1">
                    <a:solidFill>
                      <a:srgbClr val="FF0000"/>
                    </a:solidFill>
                    <a:latin typeface="Calibri" pitchFamily="34" charset="0"/>
                  </a:rPr>
                  <a:t>ATP</a:t>
                </a:r>
                <a:endParaRPr lang="es-ES_tradnl" sz="1600" b="1" baseline="2400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endParaRPr lang="es-ES_tradnl" sz="1600" b="1" baseline="-18000">
                  <a:latin typeface="Calibri" pitchFamily="34" charset="0"/>
                </a:endParaRPr>
              </a:p>
            </p:txBody>
          </p:sp>
          <p:sp>
            <p:nvSpPr>
              <p:cNvPr id="20495" name="Text Box 12"/>
              <p:cNvSpPr txBox="1">
                <a:spLocks noChangeArrowheads="1"/>
              </p:cNvSpPr>
              <p:nvPr/>
            </p:nvSpPr>
            <p:spPr bwMode="auto">
              <a:xfrm>
                <a:off x="3560" y="1932"/>
                <a:ext cx="951" cy="52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1600" b="1">
                    <a:solidFill>
                      <a:srgbClr val="3F0AC4"/>
                    </a:solidFill>
                    <a:latin typeface="Calibri" pitchFamily="34" charset="0"/>
                  </a:rPr>
                  <a:t>Poder Reductor</a:t>
                </a:r>
              </a:p>
              <a:p>
                <a:r>
                  <a:rPr lang="es-ES_tradnl" sz="1600" b="1">
                    <a:solidFill>
                      <a:srgbClr val="FF0000"/>
                    </a:solidFill>
                    <a:latin typeface="Calibri" pitchFamily="34" charset="0"/>
                  </a:rPr>
                  <a:t>Energía </a:t>
                </a:r>
              </a:p>
              <a:p>
                <a:r>
                  <a:rPr lang="es-ES_tradnl" sz="1600" b="1">
                    <a:solidFill>
                      <a:srgbClr val="FF0000"/>
                    </a:solidFill>
                    <a:latin typeface="Calibri" pitchFamily="34" charset="0"/>
                  </a:rPr>
                  <a:t>Química</a:t>
                </a:r>
              </a:p>
            </p:txBody>
          </p:sp>
        </p:grpSp>
        <p:sp>
          <p:nvSpPr>
            <p:cNvPr id="20493" name="AutoShape 14"/>
            <p:cNvSpPr>
              <a:spLocks noChangeArrowheads="1"/>
            </p:cNvSpPr>
            <p:nvPr/>
          </p:nvSpPr>
          <p:spPr bwMode="auto">
            <a:xfrm>
              <a:off x="1837" y="1298"/>
              <a:ext cx="1587" cy="363"/>
            </a:xfrm>
            <a:prstGeom prst="curvedDownArrow">
              <a:avLst>
                <a:gd name="adj1" fmla="val 87438"/>
                <a:gd name="adj2" fmla="val 174876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16688" y="4149725"/>
            <a:ext cx="1828800" cy="18161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Moléculas </a:t>
            </a:r>
          </a:p>
          <a:p>
            <a:pPr algn="ctr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Precursoras</a:t>
            </a:r>
          </a:p>
          <a:p>
            <a:pPr>
              <a:defRPr/>
            </a:pPr>
            <a:endParaRPr lang="es-ES_tradnl" sz="1600" b="1" dirty="0"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Monosacáridos</a:t>
            </a:r>
            <a:endParaRPr lang="es-ES_tradnl" sz="1600" b="1" baseline="-18000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es-ES_tradnl" sz="1600" b="1" dirty="0">
                <a:solidFill>
                  <a:srgbClr val="660066"/>
                </a:solidFill>
                <a:latin typeface="Calibri" pitchFamily="34" charset="0"/>
                <a:cs typeface="Arial" charset="0"/>
              </a:rPr>
              <a:t>Ácidos grasos</a:t>
            </a:r>
          </a:p>
          <a:p>
            <a:pPr>
              <a:defRPr/>
            </a:pPr>
            <a:r>
              <a:rPr lang="es-ES_tradnl" sz="1600" b="1" dirty="0">
                <a:latin typeface="Calibri" pitchFamily="34" charset="0"/>
                <a:cs typeface="Arial" charset="0"/>
              </a:rPr>
              <a:t>Aminoácidos</a:t>
            </a:r>
          </a:p>
          <a:p>
            <a:pPr>
              <a:defRPr/>
            </a:pPr>
            <a:r>
              <a:rPr lang="es-ES_tradnl" sz="1600" b="1" dirty="0">
                <a:solidFill>
                  <a:srgbClr val="008000"/>
                </a:solidFill>
                <a:latin typeface="Calibri" pitchFamily="34" charset="0"/>
                <a:cs typeface="Arial" charset="0"/>
              </a:rPr>
              <a:t>Bases nitrogenadas</a:t>
            </a:r>
            <a:endParaRPr lang="es-ES_tradnl" sz="1600" b="1" baseline="-18000" dirty="0">
              <a:solidFill>
                <a:srgbClr val="008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4988" y="4076700"/>
            <a:ext cx="5692775" cy="1960563"/>
            <a:chOff x="337" y="2568"/>
            <a:chExt cx="3586" cy="1235"/>
          </a:xfrm>
        </p:grpSpPr>
        <p:sp>
          <p:nvSpPr>
            <p:cNvPr id="19465" name="AutoShape 16"/>
            <p:cNvSpPr>
              <a:spLocks noChangeArrowheads="1"/>
            </p:cNvSpPr>
            <p:nvPr/>
          </p:nvSpPr>
          <p:spPr bwMode="auto">
            <a:xfrm>
              <a:off x="1383" y="2750"/>
              <a:ext cx="2540" cy="862"/>
            </a:xfrm>
            <a:prstGeom prst="leftArrow">
              <a:avLst>
                <a:gd name="adj1" fmla="val 41296"/>
                <a:gd name="adj2" fmla="val 56873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s-ES_tradnl" b="1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               </a:t>
              </a:r>
              <a:r>
                <a:rPr lang="es-ES_tradnl" sz="2400" b="1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VIAS ANABOLICAS</a:t>
              </a:r>
            </a:p>
            <a:p>
              <a:pPr>
                <a:defRPr/>
              </a:pPr>
              <a:r>
                <a:rPr lang="es-ES_tradnl" b="1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              (Síntesis reductora)</a:t>
              </a:r>
            </a:p>
          </p:txBody>
        </p:sp>
        <p:sp>
          <p:nvSpPr>
            <p:cNvPr id="19466" name="Text Box 18"/>
            <p:cNvSpPr txBox="1">
              <a:spLocks noChangeArrowheads="1"/>
            </p:cNvSpPr>
            <p:nvPr/>
          </p:nvSpPr>
          <p:spPr bwMode="auto">
            <a:xfrm>
              <a:off x="337" y="2659"/>
              <a:ext cx="1033" cy="1144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Macromoléculas </a:t>
              </a:r>
            </a:p>
            <a:p>
              <a:pPr algn="ctr">
                <a:defRPr/>
              </a:pPr>
              <a:r>
                <a:rPr lang="es-ES_tradnl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charset="0"/>
                </a:rPr>
                <a:t>Celulares</a:t>
              </a:r>
            </a:p>
            <a:p>
              <a:pPr>
                <a:defRPr/>
              </a:pPr>
              <a:endParaRPr lang="es-ES_tradnl" sz="1600" b="1" dirty="0">
                <a:latin typeface="Calibri" pitchFamily="34" charset="0"/>
                <a:cs typeface="Arial" charset="0"/>
              </a:endParaRPr>
            </a:p>
            <a:p>
              <a:pPr>
                <a:defRPr/>
              </a:pPr>
              <a:r>
                <a:rPr lang="es-ES_tradnl" sz="1600" b="1" dirty="0">
                  <a:solidFill>
                    <a:srgbClr val="000099"/>
                  </a:solidFill>
                  <a:latin typeface="Calibri" pitchFamily="34" charset="0"/>
                  <a:cs typeface="Arial" charset="0"/>
                </a:rPr>
                <a:t>Polisacáridos</a:t>
              </a:r>
              <a:endParaRPr lang="es-ES_tradnl" sz="1600" b="1" baseline="-18000" dirty="0">
                <a:solidFill>
                  <a:srgbClr val="000099"/>
                </a:solidFill>
                <a:latin typeface="Calibri" pitchFamily="34" charset="0"/>
                <a:cs typeface="Arial" charset="0"/>
              </a:endParaRPr>
            </a:p>
            <a:p>
              <a:pPr>
                <a:defRPr/>
              </a:pPr>
              <a:r>
                <a:rPr lang="es-ES_tradnl" sz="1600" b="1" dirty="0">
                  <a:solidFill>
                    <a:srgbClr val="660066"/>
                  </a:solidFill>
                  <a:latin typeface="Calibri" pitchFamily="34" charset="0"/>
                  <a:cs typeface="Arial" charset="0"/>
                </a:rPr>
                <a:t>Lípidos</a:t>
              </a:r>
            </a:p>
            <a:p>
              <a:pPr>
                <a:defRPr/>
              </a:pPr>
              <a:r>
                <a:rPr lang="es-ES_tradnl" sz="1600" b="1" dirty="0">
                  <a:latin typeface="Calibri" pitchFamily="34" charset="0"/>
                  <a:cs typeface="Arial" charset="0"/>
                </a:rPr>
                <a:t>Proteínas</a:t>
              </a:r>
            </a:p>
            <a:p>
              <a:pPr>
                <a:defRPr/>
              </a:pPr>
              <a:r>
                <a:rPr lang="es-ES_tradnl" sz="1600" b="1" dirty="0">
                  <a:solidFill>
                    <a:srgbClr val="008000"/>
                  </a:solidFill>
                  <a:latin typeface="Calibri" pitchFamily="34" charset="0"/>
                  <a:cs typeface="Arial" charset="0"/>
                </a:rPr>
                <a:t>Ácidos </a:t>
              </a:r>
              <a:r>
                <a:rPr lang="es-ES_tradnl" sz="1600" b="1" dirty="0" err="1">
                  <a:solidFill>
                    <a:srgbClr val="008000"/>
                  </a:solidFill>
                  <a:latin typeface="Calibri" pitchFamily="34" charset="0"/>
                  <a:cs typeface="Arial" charset="0"/>
                </a:rPr>
                <a:t>Nucleicos</a:t>
              </a:r>
              <a:endParaRPr lang="es-ES_tradnl" sz="1600" b="1" baseline="-18000" dirty="0">
                <a:solidFill>
                  <a:srgbClr val="008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491" name="AutoShape 19"/>
            <p:cNvSpPr>
              <a:spLocks noChangeArrowheads="1"/>
            </p:cNvSpPr>
            <p:nvPr/>
          </p:nvSpPr>
          <p:spPr bwMode="auto">
            <a:xfrm flipH="1">
              <a:off x="1791" y="2568"/>
              <a:ext cx="1497" cy="408"/>
            </a:xfrm>
            <a:prstGeom prst="curvedUpArrow">
              <a:avLst>
                <a:gd name="adj1" fmla="val 73382"/>
                <a:gd name="adj2" fmla="val 146765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20488" name="16 CuadroTexto"/>
          <p:cNvSpPr txBox="1">
            <a:spLocks noChangeArrowheads="1"/>
          </p:cNvSpPr>
          <p:nvPr/>
        </p:nvSpPr>
        <p:spPr bwMode="auto">
          <a:xfrm>
            <a:off x="1500188" y="142875"/>
            <a:ext cx="6416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C20E79"/>
                </a:solidFill>
              </a:rPr>
              <a:t>RELACIÓN ENTRE VÍAS ANABÓLICAS Y CATABÓLICAS </a:t>
            </a:r>
            <a:endParaRPr lang="es-AR" b="1">
              <a:solidFill>
                <a:srgbClr val="C20E7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6" grpId="0" animBg="1"/>
      <p:bldP spid="3790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0" y="214313"/>
            <a:ext cx="9144000" cy="584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rgbClr val="0000FF"/>
                </a:solidFill>
              </a:rPr>
              <a:t>Funciones del Metabolismo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331913" y="3989388"/>
            <a:ext cx="24272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800" b="1">
                <a:solidFill>
                  <a:srgbClr val="C00000"/>
                </a:solidFill>
                <a:latin typeface="Calibri" pitchFamily="34" charset="0"/>
              </a:rPr>
              <a:t>DEGRADACIÓN</a:t>
            </a:r>
          </a:p>
          <a:p>
            <a:pPr algn="ctr"/>
            <a:endParaRPr lang="es-ES_tradnl" sz="2800" b="1" i="1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s-ES_tradnl" sz="2800" b="1" i="1">
                <a:solidFill>
                  <a:srgbClr val="C00000"/>
                </a:solidFill>
                <a:latin typeface="Calibri" pitchFamily="34" charset="0"/>
              </a:rPr>
              <a:t>Catabolismo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219700" y="3989388"/>
            <a:ext cx="19605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800" b="1">
                <a:solidFill>
                  <a:srgbClr val="3F0AC4"/>
                </a:solidFill>
                <a:latin typeface="Calibri" pitchFamily="34" charset="0"/>
              </a:rPr>
              <a:t>SÍNTESIS</a:t>
            </a:r>
          </a:p>
          <a:p>
            <a:pPr algn="ctr"/>
            <a:endParaRPr lang="es-ES_tradnl" sz="2800" b="1">
              <a:solidFill>
                <a:srgbClr val="3F0AC4"/>
              </a:solidFill>
              <a:latin typeface="Calibri" pitchFamily="34" charset="0"/>
            </a:endParaRPr>
          </a:p>
          <a:p>
            <a:pPr algn="ctr"/>
            <a:r>
              <a:rPr lang="es-ES_tradnl" sz="2800" b="1" i="1">
                <a:solidFill>
                  <a:srgbClr val="3F0AC4"/>
                </a:solidFill>
                <a:latin typeface="Calibri" pitchFamily="34" charset="0"/>
              </a:rPr>
              <a:t>Anabolismo</a:t>
            </a:r>
          </a:p>
        </p:txBody>
      </p:sp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642938" y="2428875"/>
            <a:ext cx="7993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solidFill>
                  <a:schemeClr val="hlink"/>
                </a:solidFill>
              </a:rPr>
              <a:t>3- Utilizar los productos de la degradación como precursores para la </a:t>
            </a:r>
            <a:r>
              <a:rPr lang="es-ES_tradnl" sz="2000" b="1">
                <a:solidFill>
                  <a:srgbClr val="C00000"/>
                </a:solidFill>
              </a:rPr>
              <a:t>síntesis</a:t>
            </a:r>
            <a:r>
              <a:rPr lang="es-ES_tradnl" sz="2000" b="1">
                <a:solidFill>
                  <a:schemeClr val="hlink"/>
                </a:solidFill>
              </a:rPr>
              <a:t> de moléculas constituyentes de órganos y tejidos y otras sustancias necesarias para su funcionamiento.</a:t>
            </a:r>
          </a:p>
        </p:txBody>
      </p:sp>
      <p:sp>
        <p:nvSpPr>
          <p:cNvPr id="21510" name="6 CuadroTexto"/>
          <p:cNvSpPr txBox="1">
            <a:spLocks noChangeArrowheads="1"/>
          </p:cNvSpPr>
          <p:nvPr/>
        </p:nvSpPr>
        <p:spPr bwMode="auto">
          <a:xfrm>
            <a:off x="857250" y="1071563"/>
            <a:ext cx="7615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chemeClr val="hlink"/>
                </a:solidFill>
              </a:rPr>
              <a:t>1- </a:t>
            </a:r>
            <a:r>
              <a:rPr lang="es-ES_tradnl" sz="2000" b="1">
                <a:solidFill>
                  <a:srgbClr val="C00000"/>
                </a:solidFill>
              </a:rPr>
              <a:t>Obtener energía </a:t>
            </a:r>
            <a:r>
              <a:rPr lang="es-ES_tradnl" sz="2000" b="1">
                <a:solidFill>
                  <a:schemeClr val="hlink"/>
                </a:solidFill>
              </a:rPr>
              <a:t>y </a:t>
            </a:r>
            <a:r>
              <a:rPr lang="es-ES_tradnl" sz="2000" b="1">
                <a:solidFill>
                  <a:srgbClr val="C00000"/>
                </a:solidFill>
              </a:rPr>
              <a:t>poder reductor </a:t>
            </a:r>
            <a:r>
              <a:rPr lang="es-ES_tradnl" sz="2000" b="1">
                <a:solidFill>
                  <a:schemeClr val="hlink"/>
                </a:solidFill>
              </a:rPr>
              <a:t>a partir de los nutrientes</a:t>
            </a:r>
            <a:endParaRPr lang="es-AR" sz="2000" b="1"/>
          </a:p>
        </p:txBody>
      </p:sp>
      <p:sp>
        <p:nvSpPr>
          <p:cNvPr id="21511" name="7 CuadroTexto"/>
          <p:cNvSpPr txBox="1">
            <a:spLocks noChangeArrowheads="1"/>
          </p:cNvSpPr>
          <p:nvPr/>
        </p:nvSpPr>
        <p:spPr bwMode="auto">
          <a:xfrm>
            <a:off x="1285875" y="1643063"/>
            <a:ext cx="6792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chemeClr val="hlink"/>
                </a:solidFill>
              </a:rPr>
              <a:t>2-</a:t>
            </a:r>
            <a:r>
              <a:rPr lang="es-ES_tradnl" sz="2000" b="1">
                <a:solidFill>
                  <a:srgbClr val="C00000"/>
                </a:solidFill>
              </a:rPr>
              <a:t> Degradar </a:t>
            </a:r>
            <a:r>
              <a:rPr lang="es-ES_tradnl" sz="2000" b="1">
                <a:solidFill>
                  <a:schemeClr val="hlink"/>
                </a:solidFill>
              </a:rPr>
              <a:t>compuestos ingeridos con los alimentos, </a:t>
            </a:r>
          </a:p>
          <a:p>
            <a:r>
              <a:rPr lang="es-ES_tradnl" sz="2000" b="1">
                <a:solidFill>
                  <a:schemeClr val="hlink"/>
                </a:solidFill>
              </a:rPr>
              <a:t>o los de reserva, en productos m</a:t>
            </a:r>
            <a:r>
              <a:rPr lang="en-US" sz="2000" b="1">
                <a:solidFill>
                  <a:schemeClr val="hlink"/>
                </a:solidFill>
              </a:rPr>
              <a:t>á</a:t>
            </a:r>
            <a:r>
              <a:rPr lang="es-ES_tradnl" sz="2000" b="1">
                <a:solidFill>
                  <a:schemeClr val="hlink"/>
                </a:solidFill>
              </a:rPr>
              <a:t>s simples</a:t>
            </a:r>
            <a:endParaRPr lang="es-AR" sz="2000" b="1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928688" y="1071563"/>
            <a:ext cx="75723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                                                                                               </a:t>
            </a:r>
            <a:endParaRPr lang="es-AR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071563" y="1639888"/>
            <a:ext cx="698182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</a:t>
            </a:r>
          </a:p>
          <a:p>
            <a:endParaRPr lang="es-AR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579438" y="2505075"/>
            <a:ext cx="8135937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68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68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1" grpId="1"/>
      <p:bldP spid="36872" grpId="0"/>
      <p:bldP spid="36872" grpId="1"/>
      <p:bldP spid="9" grpId="0" animBg="1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rgbClr val="C00000"/>
                </a:solidFill>
                <a:latin typeface="Comic Sans MS" pitchFamily="66" charset="0"/>
              </a:rPr>
              <a:t>Equipo Docente</a:t>
            </a:r>
            <a:endParaRPr lang="es-AR" b="1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28688" y="1785938"/>
            <a:ext cx="7962900" cy="3786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defRPr/>
            </a:pP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Nuria Mitjans………………………. Responsable de Práctico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Ethelina Cargnelutti…………… Responsable de Práctico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Ethel Larregle……………………….Prof. Colaborador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Alicia Molina…………………………… Prof. Responsable</a:t>
            </a:r>
          </a:p>
          <a:p>
            <a:pPr algn="just">
              <a:lnSpc>
                <a:spcPct val="200000"/>
              </a:lnSpc>
              <a:defRPr/>
            </a:pPr>
            <a:endParaRPr lang="es-AR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785938" y="379413"/>
            <a:ext cx="4941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Nutrición y Metabolismo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714375" y="3857625"/>
            <a:ext cx="750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Metabolización. </a:t>
            </a:r>
            <a:r>
              <a:rPr lang="es-ES_tradnl" sz="2000" b="1" dirty="0">
                <a:solidFill>
                  <a:srgbClr val="000099"/>
                </a:solidFill>
              </a:rPr>
              <a:t>Utilización de los nutrientes para obtención de energía y/o para la síntesis de compuestos celulares</a:t>
            </a:r>
            <a:r>
              <a:rPr lang="es-ES_tradnl" b="1" dirty="0">
                <a:solidFill>
                  <a:srgbClr val="000099"/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71500" y="1571625"/>
            <a:ext cx="8001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Digestión</a:t>
            </a:r>
            <a:r>
              <a:rPr lang="es-ES_tradnl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lang="es-ES_tradnl" sz="2000" b="1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r>
              <a:rPr lang="es-AR" sz="2000" b="1" dirty="0">
                <a:solidFill>
                  <a:srgbClr val="000099"/>
                </a:solidFill>
                <a:latin typeface="Arial" charset="0"/>
                <a:cs typeface="Arial" charset="0"/>
              </a:rPr>
              <a:t>Conversión de los alimentos en sustancias absorbibles en el tracto intestinal. Implica el desdoblamiento, mecánico y químico de los alimentos, en moléculas absorbibles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2938" y="2786063"/>
            <a:ext cx="7715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Absorción de nutrientes</a:t>
            </a: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 </a:t>
            </a:r>
            <a:r>
              <a:rPr lang="es-ES_tradnl" sz="2000" b="1" dirty="0">
                <a:solidFill>
                  <a:srgbClr val="000099"/>
                </a:solidFill>
                <a:latin typeface="Arial" charset="0"/>
                <a:cs typeface="Arial" charset="0"/>
              </a:rPr>
              <a:t>Pasaje del producto de la digestión desde la luz intestinal a la circulación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57188" y="1500188"/>
            <a:ext cx="81788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57188" y="2643188"/>
            <a:ext cx="8264525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" y="3857625"/>
            <a:ext cx="807085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52500"/>
            <a:ext cx="40957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2843213" y="1989138"/>
            <a:ext cx="576262" cy="2952750"/>
          </a:xfrm>
          <a:prstGeom prst="line">
            <a:avLst/>
          </a:prstGeom>
          <a:noFill/>
          <a:ln w="507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1792288"/>
            <a:ext cx="4216400" cy="371475"/>
            <a:chOff x="1791" y="1129"/>
            <a:chExt cx="3099" cy="234"/>
          </a:xfrm>
        </p:grpSpPr>
        <p:sp>
          <p:nvSpPr>
            <p:cNvPr id="23574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75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1067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b="1">
                  <a:solidFill>
                    <a:srgbClr val="0070C0"/>
                  </a:solidFill>
                </a:rPr>
                <a:t>DIGESTIÓN</a:t>
              </a:r>
              <a:endParaRPr lang="es-ES" b="1">
                <a:solidFill>
                  <a:srgbClr val="0070C0"/>
                </a:solidFill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4071938"/>
            <a:ext cx="6099175" cy="649287"/>
            <a:chOff x="1973" y="2565"/>
            <a:chExt cx="4333" cy="409"/>
          </a:xfrm>
        </p:grpSpPr>
        <p:sp>
          <p:nvSpPr>
            <p:cNvPr id="23572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4347" name="Text Box 8"/>
            <p:cNvSpPr txBox="1">
              <a:spLocks noChangeArrowheads="1"/>
            </p:cNvSpPr>
            <p:nvPr/>
          </p:nvSpPr>
          <p:spPr bwMode="auto">
            <a:xfrm>
              <a:off x="3808" y="2565"/>
              <a:ext cx="2498" cy="4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_tradnl" b="1" dirty="0">
                  <a:solidFill>
                    <a:srgbClr val="0070C0"/>
                  </a:solidFill>
                  <a:latin typeface="Arial" charset="0"/>
                  <a:cs typeface="Arial" charset="0"/>
                </a:rPr>
                <a:t>DIGESTIÓN</a:t>
              </a:r>
              <a:r>
                <a:rPr lang="es-ES_tradnl" b="1" dirty="0">
                  <a:solidFill>
                    <a:schemeClr val="accent2">
                      <a:lumMod val="75000"/>
                    </a:schemeClr>
                  </a:solidFill>
                  <a:latin typeface="Arial" charset="0"/>
                  <a:cs typeface="Arial" charset="0"/>
                </a:rPr>
                <a:t> </a:t>
              </a:r>
              <a:r>
                <a:rPr lang="es-ES_tradnl" b="1" dirty="0">
                  <a:latin typeface="Arial" charset="0"/>
                  <a:cs typeface="Arial" charset="0"/>
                </a:rPr>
                <a:t>y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_tradnl" b="1" dirty="0">
                  <a:solidFill>
                    <a:srgbClr val="C00000"/>
                  </a:solidFill>
                  <a:latin typeface="Arial" charset="0"/>
                  <a:cs typeface="Arial" charset="0"/>
                </a:rPr>
                <a:t>ABSORCIÓN DE NUTRIENTES</a:t>
              </a:r>
              <a:endParaRPr lang="es-ES" b="1" i="1" dirty="0">
                <a:solidFill>
                  <a:srgbClr val="C00000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3521075"/>
            <a:ext cx="3594100" cy="371475"/>
            <a:chOff x="2245" y="2218"/>
            <a:chExt cx="2571" cy="234"/>
          </a:xfrm>
        </p:grpSpPr>
        <p:sp>
          <p:nvSpPr>
            <p:cNvPr id="23570" name="Line 10"/>
            <p:cNvSpPr>
              <a:spLocks noChangeShapeType="1"/>
            </p:cNvSpPr>
            <p:nvPr/>
          </p:nvSpPr>
          <p:spPr bwMode="auto">
            <a:xfrm>
              <a:off x="2245" y="2387"/>
              <a:ext cx="1542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71" name="Text Box 11"/>
            <p:cNvSpPr txBox="1">
              <a:spLocks noChangeArrowheads="1"/>
            </p:cNvSpPr>
            <p:nvPr/>
          </p:nvSpPr>
          <p:spPr bwMode="auto">
            <a:xfrm>
              <a:off x="3778" y="2218"/>
              <a:ext cx="1038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b="1">
                  <a:solidFill>
                    <a:srgbClr val="0070C0"/>
                  </a:solidFill>
                </a:rPr>
                <a:t>DIGESTIÓN</a:t>
              </a:r>
              <a:endParaRPr lang="es-ES" b="1">
                <a:solidFill>
                  <a:srgbClr val="0070C0"/>
                </a:solidFill>
              </a:endParaRPr>
            </a:p>
          </p:txBody>
        </p:sp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36738" y="252413"/>
            <a:ext cx="5910262" cy="83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Digestión - Absorción - Metabolización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de los alimentos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25" y="4857750"/>
            <a:ext cx="1619250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" name="14 Flecha abajo"/>
          <p:cNvSpPr/>
          <p:nvPr/>
        </p:nvSpPr>
        <p:spPr>
          <a:xfrm>
            <a:off x="6357938" y="4643438"/>
            <a:ext cx="142875" cy="5715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3562" name="AutoShape 6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3563" name="AutoShape 8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3564" name="AutoShape 10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3565" name="AutoShape 12" descr="data:image/jpeg;base64,/9j/4AAQSkZJRgABAQAAAQABAAD/2wCEAAkGBxQTEhQUExIUFRITFxQaGRcWFRcYGBkXGBcXFxgXGhYYHCgiGBolHBQVITEhJSorLy4uFyAzODMsNygtLisBCgoKDg0OGxAQGywkICYtLDQtLCw0KzQ0LCwsNzcsLC8wLC8sMDA0LCwvLCw3LywsLCwsLCwsNCwsLywtLDQsLP/AABEIAMEBBQMBIgACEQEDEQH/xAAbAAEAAgMBAQAAAAAAAAAAAAAABAUBAgMGB//EAD4QAAEDAgMFBgQEBQMEAwAAAAEAAhEDIRIxQQQFIlFhEzJxgZGhBkKxwVJi0fAUI3KC4RWiskNT0vEzY5L/xAAbAQEAAwEBAQEAAAAAAAAAAAAAAwQFAgEGB//EADQRAAIBAgQEAwYEBwAAAAAAAAABAgMRBBIhMQVBUWEigaETFDJxscFC0fDxBhUjM1Ji4f/aAAwDAQACEQMRAD8A+4IiIAiIgCIiAIir987A6s1rW1DTh0kiZLSCxwsR8r3RyIadEBYISqylsVawNa0XLQBeXEwCDnLb/l6yuY3dWgF1UOdwgh3dsXmQIgGXMOXyAIC3RUrd218DWduIaGQYkhzDIOXFNjflF1J2alVp4nPfjEMgcgAcUQB45SYPMAAWK0r1QxrnHJoJPgBJW4KEICk2X4kY4XY9rjMNsTYNn/cSzqWrrR38x2TH3AIHDiMmIibZgzlfPRWFcRhPJw9+H7g+S6Bg5D0QFUfiOlez4AmYEXkgTOeEF0cutl12nfLGPLCCS1zWnL5mYhF+rReM+hVhgHIeiwKTb2HEZPUwBfyACAq2/EVI6PjFGLCIyBBN5Avy0nJZp78abljgJgGWkEk1GgC+c0rzAvmc1aBg5D0TAIiBHggOOxba2riwzwOLTlmPAqQsAQsoAi4fxlOSMbZaQDfIkwBOUyQIXR9UDMjMDzJge9kBui17QcxPjosgoDKIiAIiIAiIgCysBZQGEREAREQBERAEREAREQBEVZvLewp8LRjfymAPE/ZcTnGCvJ2R1GLk7ImUeE4NM2+Go8j7EJX22myz6jGn8zgPqV5bbtrq1c34YuGs4RPInMgiR5qNSptiQ0X5/vNZ1TikF8KuWoYNv4mel2vfFDC4doCYMQHOvp3QdVoPiOha7r/kcPqLKiWVXfFp/wCKJVg49WXp+IaH4j+/NP8AX6WgcfIfqqB4EXEhcxQb+GPC30Xq4rLmh7pDqenZvuifmI8QpVPbqbsnt9Y+q8XU2c6Ono79RdRntLcwRygyD4f5Vmnj1I4lhEj6G54AkmANdFza5zjN2t9z4/hHv4a+G2faajDdxtkATA6xqequKHxG8d4B3sfUW9lajiIvchlh5LYuv9LZMmTxFwBMgF1RtUwI/G0FRG/DlIE5wWBkWBgOc7vAX73tNyZXahvyk4XOE8jmTyHNZ2qjVe5rmnCADk8jC4zctALalosbAzmp1JPYgcWtzifhyiZkEzGeG0YRIAbYw0Cc4EclO2HY20gQ2YJm8cgNByaOvNQXbNtWIfzm4Q51obxD5Z4LZCQOZg5AYbQ2u01WZXyzxTP/AMd7RytbM4h6eFwiqtmobUC3FVa5sgu7oOdwIZlHgZ1iytUAREQBERAAsrAWUBhERAERcdq2jABwlznGGtbEuMEwMRAyBNyMkB2RVzt90YkOcf6WPdOeUC/ddlnhPJbP3vSE3NvyuE5i0jKRE5SRe6AnoolHeNNzg1riXGbYXfKATeIi4vrNlLQBEUHe22dmy3fdYdOZ8lzOahFylsjqMXJ2RD3vvOJpsN/mcNPyjr10+lKsOcAJJAAzJP1JUJ2+KIMdoJ6AkeoEL5nEV515ZntyNelSUFZE5c8ndHezv8j6dVltQOALSCDqDYjoQhEiPsNPHIzy5KukeydjYuH7+50WpJm0Ac8zPQZEeaNojxOcm9/NbpothaT30NKTCMzJ5+XLT/1mt0ReN3OkrKxh5OmfVYZTjO5OZP06DotkS4I9ahmR6fpyUcuyESTl/nkFNc+8Nz1Og/U9PouOztDajm5hwxXznL9+XRX8LVb8MjiSOTdmIMm558ug5Kdsm3VaORlvI5eXJdoQhXVNp3RG4JqzPR7t29tVsjMZt1H+OqlryFEYDiaSHDUfu46L0e7tt7RuUOb3h9COh/UaK9RrKej3KNai4arYmIo237Y2lTe8ycAmBGIzYADmTYKEz4ioluKXRBNmOdw4ywO4Ac4kDOL6FTkBbIq1u+6WpcL/APbflhxE92wAznKLws099US7CHOxYg2DTeLmLXbpiAJ0kSgLFERAAsrAWUBhERAFzrUGvEPa1wzhwBE84K6IgODdipjKmwXmzRncTl+Z3qUfsdMxNNhjKWgxnl6n1K7ogI42GncimwE4rhoB4u9cc1xBdSsSX0+ZPE3oSe8Op8zznIgNadQOEg/4PIjQry+8dpx1HHQWHgNfPNWW+ndiwubMu4WxmJ/5NAkxppovPMq5TF8iO6fPTw+qyeKVXlVNeZdwcN5M8/8AGr39mG03PBOjGklxIdaQRgHDd3KV5fcNQvmlhHBMOFxi5uqYoOI2DRbXRe1+Jdj7SmRhxSCMOItBObQ4tvhkGfFfOqUsqtf/ACy3F3ixwoteMyxrSC/CMjGfqqVG0qdjRTytM9fuLbMNQNPcqEAg/iNmnxmAeh6L1y8OBNUYcnPaWn+shwMad72XuSqc1bQlrpXTXM0fVAiSATkNTHIarjR2au7A57m08Jfia3iDmmQ0EkAtIEG2tlx3vQc5mKmQ2qwyxxYHkZYoBzkaeC2oN7MipVccRBwtu5x5zyHTILW4bhaVSLlPV9D5vi+OrUJqFPRNXuSKzqYlrq7Wm4PEwEetwtae7iG0gyu/DTjOH9oMJaA9xu7MGQZkKvftNAWwPHIdoR6AOIUWptVKzqL3MM8WIgCIvxNOIGYvfwWr7nR2yIxf5hi14s7/AF5Fzt20diAXtLgXMbLBN3ODQSD3RfO63xF2Vm8+fh+vpzFMae0VwxwvRBdLHubxWIsRoDo72XfdrzRb2ZYbFxu9zncTi75upMXiAIWZi+G28VFeRrYLjStlxLt3+zsWVThYcIEgGBpMWnzUPZGHHE+J1PUqZRrtdlnyOa1qU4BEgNNiSLgGxAP7hUaE/ZNxmrM3FKNSKnB3XY7bLtDXzh0OXTQ+Bz813VfUfBa5ogNsZsMOWWZjMfVTOynvHF0yHpr5yrVOanG4asO15cXhl65Lei9zXB05fK0xI1aXZ+Yi8LKKVSs7o8cbqzPQ7Q7DSmnTD5LCG5A4nN4iYOU4pg5KANpxZbLByJdTOUiQOCCI5kDlKlbjrzTw6st/aZw/cf2qxWpGWZXMqSyuxSbLtjnERseFzxLi4ObEfid2fIkeMjK5tBsdOw7NkAyOEWPMWsV3RdHgREQALKwFlAaVaga0uJgNBJPQCSqbYviJtRuLs3jiaIMTc02uMTk19RzDrNMwCrshYwjkP3dAVzd90iJl0eHjp4NJ/wA2XMb/AKZwwHnFFsNxiIDeHO8jyN1Z9i38LbRoNDI97rPZjOBPh++SAjbHvFlQkNN2hpPLiyzUtaGkL2F7GwuOR5ri5/Z94/yx8xPdH5j+HrprzQElRdt3hTpDjdBOTRdx8Aqbbt+ufIo8LNahzP8ASDp1Poqft2XONpcdXOkk9XLPxHEIweWGr9C1Swspay0RN3lt7qz2HBhYwPzPEScMWFhYHVRXMiY1zbof0P191y7cWBINjcOGc2tM/a2i3FYag9LT6kWA6zHULGrTqVZZ5FyDjBZUauphzSBdpzabEeBORHI9Ml4z4j3JUcS6mzG51nEyS1sCA0GzBYzre0he0LgSS08QsY4stHYZj6hHVGwC4hp0MgehNiMl5Cbg7kikmtCj+Hd1PBa+pPA1obiBDnENDcRBuBYkTfJXNbeVJpALxJ8/ovP7wr1qlVzOLCCQGgWgGxIF7iDN87LJ3JVwg4RdzAWl0EtLgDxAESASQvfZ5pa8yGeJk9ltzL8bOO1dWfhcKTP5Yw8TS6cfFN8WFsCNF5yrtLzJdia+ocTml+LCT8rTo0RYDx1tYbwpupvFLEXgtqVJLrsOLhb3pc25AtAw9QqTbXHicHYRxE2BPuvq+GYdwglNbep8bxTERq1nKEr3tbfT9fc2cQP3mlMXk58tB/nrppCjtoCMT3OmBMuiOnDAWG7ZTbYG3QFbDs9zLV1rFu5e7DtxaZBiLnl4kajrmPdW28Q2vRN3NeNGkh9oJaC25kXHiF5alVBhzT4EaFXO5dtwEmLOzAzkaic4nLk6NL1q1K+xLCUWtdOq+66d15o1o13Oc6GlgaRhccJxSJloBsLxf0VvspDgHfNkZvB1jl5RoqJgwginTa173YodYGSMRls8WH1hWGw7W0VHMxCYGITkYkT4tB//ACsLimGcqee3iX0NHgGMdHEexfwy2+fXzLN7ZBByNk2J8tg5tlp8lr2w0M+AJ+i5UnkVDDTxjUgC3hPU/wByxcLJqTTPtpE9Fz4vyjyJ97J2fNzj6D6AK+cFhuerhqgaPBHmOIewd6q42nbmMaXTiALQcHERicGiw8fbVeZpMaHNcQDDmm9zEic+kr1rmA2IBEg+YMg+RAV/DO8LFDEq07kSlvSm7J1y5zQACZLTciJtBBnkZXMb6pFuIOJsbAGZAktnKbgZ5mFIG76Uz2TJmZwjOZnLmn8BSz7Jk3+Ua2PqrBXOmz7Q14lpkefjrpBBB1BBXVaUaLWiGtDRyAgLdAAsrAWUBhERAEREAXl98bwNV7qbbUmGDze4H6Ar07nQCTovnmzvc1jA0tLYzJJM+WfqqWNlPJlhuyzhYpyu+RA+KK76bAymcOMOg6NIwwYANrm14MWXj9oZtDWio/EaZbhIa+f5YLRAqSbuJzF4le627YDtGEYwC2b4DBmJ+fovNVaLqNRzZLXA3wkwTAIPWxCyVmpR8SNelGM9E9SuG31y5zXOFIlgIFzgYe6xtL5qjoGdwOSl7m+JzTZNZ+Ig4Y7zyZ7xiA1oBABzME3W1Q4iS4NLnCCS1skREEgTlZdt37q7WoHMpsBEceHhbGUA2noB+q89rTas0dzoyWr27ns6Dg5oOYvY+JET0y1Xm9/DFVcD8oaL/wBJP1Kvtm2ik1paHiKUBxJ8pLjmSZ81Vb02KHGo54wPIyBLucAZG03lQRTzFKtSk1lii42eKdJuIgNa0SXGwteSVFeHHs6zy+m8YwykyoC102D3S0g8IkWti5ldNuquNGaTWva6AZdhhhs52Ru0Xi3Kypd5PeSys9ge0Mb2LyeKahwv4QAGiCydT5LT4XQjKTnLdMyOM4mpCMaMNL7/AE/fsbbZtILi44X1SIxRBi1hybYWnTVVVe5a3QmT4C8ese66VAY4Tfmb36rWnWmxEO5H7HVfXU6SgrdT45yvquV/n8/2K3b65c4jRpiOupUVSNvpYXnkbj7+/wBlHR7k8bWVjvsNZweIFjYgn0yXoNhnFEjnYcrank4+iot3UcTp0b9eX3V/sI4vL7her4TiTWe3ZlgzYOB1YvcYOHCTAaywMYYvJkk6eAXDd76IwNpEGBTcCJdLC6AcZnFkdVb7JehWHLH70wVWbJTqAhrsBbaHNGEyXm2DIANi86GwWbi/x37il/cpOO94/Y9AuO0Duu/Cfbl6gLnsrMDjTDX4bvxudiBc9ziWCSXW9ACAF2rd0+vpf7L4yDyzTP0rdEpFpSNgt1rkRpV7p8D9F7BePq90+B+i9dTyHgPormF5lPFcjZERWyoEREACysBZQGEREAREQFZ8SOI2d/XCD4FwleWrUg2S3hJvYAgnK4P2g2C9jvakHUXg8p9Lj6LxgqxDXZaHQiMun+L8zk8RjPMpRL+EtlaNKG2EmBA8G39zHso+0bhpvJdLwXEkw6ZJ14gVOrObTbiiBLQSBkHODS7ymfJWNKgwiQC5pE4sRg+EG465LFr4lpeK9iw6ypPuefZuegwtxBxBJGI3ixPdbHLkVL2ms1rHikZw03kQAACBYSBF76WhSdowY8DTiGEkjvBpBECTqZmOi1Zs7QCAO9YrmMszUuXQ9UpVGp306Hk6NQdg/Q9rTBGsYSRI0uT6KRvB/wDJ2YaRUHmMI/VU7wcIAMQ6/XMtn+4tKkVK5LWN0Bc4eJAlvoD7rddPxJ97+ljYUHmv3v5F1u1rX0eIx2LnOEvLW3aYxwbs4nSDI9FjZqgNCnQrup06jwx1I4gWOd3oaT3mmHHnBIgEBQN3V2AlrwHUqgwvDgC0tPMHMX9CVOZRZUa6i9ppCkXNpVeHgloBwEZM0vEQchCnwScas+9mfJ/xPTUJQk+bevz5EbaNlNyMwSCMzLSQZjPLMXNpnNQ6lKRcWGvI+ItKvaOzdiSKtMOYbCMpJmQbCSXGxg2EazI/hKLyML8LjkHifIYrnyK31iIrQ+Occz8W/r59fnp5nl6ga4QYIXFmwU9Gk+bj7SvXVNyxc1BHPC63o+wR+6Q0S+q2OrSfIS658l068O3r+R5Gm119PzPNtpHIAjoLR5FSdi2Z8yJOhLRbMGCTZuWZj3Uxr4LTALQ8iHCAQMQbIvEnDzvou7t+VHNHZsa024DIeGYsJdDhpBIGG65q1XGyRzCVNJ/v67HTaqjtnovxQ51Wwa0OJGIBgMAGWixJtqo27djPFicRULeJ7ZgPLMAcxri4NgSY8JUSm9zy0sxOp12iBhc1zTDi5znkgsEYQBFiOqs9kpNpNNFtR5q1A5wFSXEFrWtPg2w1vJusLiWJtBxT8T+nM2uD4R1qqqtWhHbu+nl9bFpS2WoacscCRYFwkvLbGSCACSDouOy18bZ8PMEAgx5+y5urOyazsz/9dNzT64sJ85C22dnZjCOJ5iGi+QgCeUDM9SvmqUZybv5H1NOc3K8tiXsg4B+9V3wrOx0CGNDgJi8GRPjAlSCxbig7HTmrkR7Jtzt62+69avP7HRxVWjQcR/ty/wBxavQK5ho2i2U8TK8kgiIrJWCIiABZWJRAEUTb9qNPBDcWN2G02JuCY+WA4nwUBu/w6MLHiW4jIaeEYrEB3CSGZnKRyMAXSKnqb+aD3SQGkugtMGbCZi4kjnLYmVN2Tbe0Zia095wgkaEiSRNraSgJTgCCDkvB7zpdnULW8TeZ7saePlqF7fsJ75xdMm+mvnPkq74h2DG3EBdufMt/x9yoa0M0bk1GeWVjyP8ADA/Mb6fL5DQ9TMLX+DqBsA4usgE9TGEE/wBq6tcQVL2eqPArLnShPdF5xUtyFssUgcTXDmcJwjzCnCqM5UhRNmyI/CSPQqlXoRgrolhpojxm1tAe8SMJc5tuhIHtbyC4tBg63vGYdzE9bqy30wCs8ZzB9Rr5yoFNovyBHlwhatOV4Jm7T1jF9jm2tcCDLm4rAwMpvlrlmpexRj7zgXANDmuy4sUQbXM3ib8suFMZjkTqfEey22R0PlwLYLgCDiMFsB/vkp6TtNGbxrCrEYGcXHM0m1be66flz2L2jtVYNbha1oxQ6nUOJvZyRLcORIggZXuFJ3fvGg4hzacEXGG8AyJwmCMj8uioqFOajT2zy5rWtDi0DEG3eDpxQDOERBhW2wbjwuxYsAeDAaJPeLuNzpJu9xgRHVW51YRV2fnGHwGLnN0rWaSfiTVk/nr8jTem1k1milUhz5cW1CRwtgEMhwIzBmDEHmqzZm1KzQ4Xa5kGk3G1wqNfdzari1wYMOUCRlnB9H/orfxvk62n1i3kt9j3eGtgPfm7USeI3JiSepVapi/D4Fr3NOlwOrKX9aSS/wBf++WpV7u3S4ue975DoAF7MboWyWh0l0uzyEWUjeG62GJa9wc5jSWgYmgOxAl8g4ARfPzVkd3jMPfPVxg+MfX/ANLalsNM5sGIZh1/rmFTqV8TVlmc7dka9PheEhHLkv3e/wCu2xEpMYx5cKli0DBY3BJxTGKbxGVslts9CG4WMqG7iHOcZ4iXHieSYk5eUK1pbMBk0DwAClMoqBYbM7ybZdWWEcsUkl0KplB//UcGjm2/q493xhWezbGG5D9T4lSWsWG0y3u5fh0/t5eGXhmrdOjGOyIpVGbikudRq706oPiMwcx5LlVvAGZMDxUricKRI3TS7z+dh4DP3t/arFaUqYaABkAt1ajHKrFWUszuERF0chERAakGch5rC3CygMIiIAiIgCIiA8x8Rbqg9owcJzA0PPwKqtlg2Oa92QvOb03NgJqM7uZHL/Cp16P4olyhW/DIiMbChYuNwbYG+LrcmOZz6CPJSoLs7N5anx5Dp68lmrSDhGUZEaKjUhmjYuJlFvjdjnOa6m2TEESJ/qJJvn7BUm07O6m5zXQXC9srtEfZewONubcXURPp+/FVtXdvbMHaOIqgEFwaGznHDJiJ5yoqdWdLSpsXqGKy2i9jy5MskxMGDHpHI5K22Ld3aNJDgHfK06gWJ6CbT0K5Utz1C7DgIg5mcI6jT0V27Znte3s2saxjWAvIxPqN4sVMC2G+F0yZJIjVS4iukrRepYxGIcEsr17EXdW53Yw6oIAuBMmeZg5aea9BW0PJw9+H7rlsbHcRc5rg4yyGxDLQDcyc7+C71GyCOYK9hKUknIzKtR1JuT3Nlpswt5u/5FbU3SAeYB9Vtsgt5u/5FdpEVzq1i6/w09CMiMwulJqlMapoQIZzI9IRZ1jodD4cj0+q74Vs5oIgiQuJcW53bz1H9XMdfXmpbIiuzrCLErVzl4emtZoPQjUZj9+i77vpEEOeLnukC0dR8pP7gmFvsuyzxOFtB9z+inqenDmyCpPkiNV2+m1xa5wDgGEgg5PcWNMxliBHS0xIWX7bTBu9o53FrE35ZHNa7Xu6nUu9sk4dSO6SRkfzH9hcnbmoluEtJBIN3vNxF7nOwvrClIju/bqYt2jZuIDgTIiRAvaR6rV28aIzrUx4vbzI58wR5Lh/otLFih3zGC95EuiTnfLLqVlm5aIghpkZS9x/EdT+d3qgJtOq104XAxYwQYOcGMluo+xbCykCGAgH8xP1NsypCABZWAsoDC1bUBJAIJbmAbiRNxpYg+a2VRX+H6bnEy8YnFzryS68EEg4e9FosAMkBbSsNeCJBBBvIyjnKrGbhpCM5xBxMMvBBDTwxhtpEAkalbU9yU2tc1sgPFMfLYU4w2wwctZ5ZWQE520NDcZcMFjM2vEesj1W3aCQJEkEjqBEn/cPVV9PcjGscxrngOcHTLZBHIluXQzGkLjW+HmFpDXOEk5w6xicxxGwgmTlewgC1fWAA1nIDM+H6rVlIky65GQ0H6nr9FtRohoAGgAnWBlddEBXbduwOu3hd7H9FTVqLmGHCD+8l6paVKYcIIBHVV6mHjLVaE9PESjo9UeVXKrQDryQ7mPvzV3te6NaZ/tP2P6qrqsLTDgWnrr4HI+SpzpSjo0XIVYy2ZGZScM3A/2x910DFuigVKCd7Et2chwmPlOXQ8vA/r0XVavbIg5LWk7Q5j3Gh8/sVIeGaGo5E+9x7ELpsht5u/5Fcm2d4j6G/wBR6LbZjbzd/wAivbnhY0nKS1yrmVF2bWU0ZkMoEwlalyj9qtqLXP7otzOXrr5Lu99jhrLuaPOG7cvw/wDj16fTWXsobwue5okw1riBxciD81u7pHpJ2bZQ2/edzP2Gi4b2oUnBvaPwcYgh2HE4gtDT+IGSMJkFTQglqyvOpfRFiXAarBcLCbnLqvO0mbNAisSXMfFSROHEJ44/ER7lH0aDsX88gRTywBo7wgCNYNsoIU1yI9JKKvbvmhf+a3hAJEmYMRIN5MjxlbUt603CcUXI4rQQXAi/LA6+Vs15cE5FGO30+Hjbx92+d4+phaHetEf9VmuvISV0CYi5UNoa+cLgYMGNDyPVdUACIFlAYREQBERAEREAREQBERAFq5gIggEHQhbIgINXdVM5At/pP2NvZRKu5T8rwejhHuP0VyijlSg90SRqzjszzj921R8k+BH6yotbZn54HyPyOvzExr+i9aiieGjyJViZczxzvldBiYuCM7Rf80eizszCRZrjd2TSfmPIL0u1NLZIyd7P+V3gTAPkeZXTY3S2RkS4/wC4rz3VdT33p9Chp7FUOTD5wPqZUyluh3zOA8JPuYj3Vyi7jh4I4liJsh0t20xmMR/Nf2y9lLhZRTKKWxC23uYhcq+zMfGJoOEyOhgj6EjzXZF7Y8IZ3XR/7bdeepk+uvPLJas3TSAAwZReTJjKSP3YcgpyICH/AKVRiOzEW56ZX8z6rd2wUzmwa+ckkg8wS51jzUlEBHdsTC3CW2iMzOeLPOZvOcqPT3NSE8M4iTnESIgYYtH1PNWCIDls+zsZIY0CTJjmuqIgAWVgLKAwiIgCIiAIiIAiIgCIiAIiIAiIgCIiAw4SIORVPW3VUxVCypDHNhrZcMMMa0XuM2zMWk5za5RAVD9l2rSs0XbysADIjAJvGonpkdTse1XIriTFuGAIuA7s5Jn5o52GQuUQEXd9Oo0O7VwcS4kQZhtoGQ66eualIiAIiIAiIgCIiAIiIAiIgAWVgLK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pic>
        <p:nvPicPr>
          <p:cNvPr id="58384" name="Picture 16" descr="https://encrypted-tbn0.gstatic.com/images?q=tbn:ANd9GcQ_mMqCoWoHOwqRncCnMIO8eT93NL-zO_OqykfExUwFU-QjzTj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4816475"/>
            <a:ext cx="1785937" cy="2041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17 Flecha derecha"/>
          <p:cNvSpPr/>
          <p:nvPr/>
        </p:nvSpPr>
        <p:spPr>
          <a:xfrm>
            <a:off x="6500813" y="5715000"/>
            <a:ext cx="1571625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sz="1600"/>
          </a:p>
        </p:txBody>
      </p:sp>
      <p:sp>
        <p:nvSpPr>
          <p:cNvPr id="26" name="25 CuadroTexto"/>
          <p:cNvSpPr txBox="1"/>
          <p:nvPr/>
        </p:nvSpPr>
        <p:spPr>
          <a:xfrm>
            <a:off x="6215063" y="5857875"/>
            <a:ext cx="22574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METABOLIZACIÓN</a:t>
            </a:r>
          </a:p>
          <a:p>
            <a:pPr algn="ctr"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Síntesis</a:t>
            </a:r>
          </a:p>
          <a:p>
            <a:pPr algn="ctr"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Degradación</a:t>
            </a:r>
            <a:endParaRPr lang="es-AR" b="1" dirty="0">
              <a:solidFill>
                <a:schemeClr val="accent6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26 CuadroTexto"/>
          <p:cNvSpPr txBox="1">
            <a:spLocks noChangeArrowheads="1"/>
          </p:cNvSpPr>
          <p:nvPr/>
        </p:nvSpPr>
        <p:spPr bwMode="auto">
          <a:xfrm>
            <a:off x="6092825" y="5715000"/>
            <a:ext cx="2265363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5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76250"/>
            <a:ext cx="45370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57188" y="0"/>
            <a:ext cx="8286750" cy="5238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3175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>
                <a:solidFill>
                  <a:srgbClr val="0000FF"/>
                </a:solidFill>
                <a:latin typeface="Dotum" pitchFamily="34" charset="-127"/>
                <a:ea typeface="Dotum" pitchFamily="34" charset="-127"/>
              </a:rPr>
              <a:t>METABOLISMO INTERMEDIO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572250" y="1214438"/>
            <a:ext cx="2397125" cy="1631950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i="1">
                <a:solidFill>
                  <a:srgbClr val="660066"/>
                </a:solidFill>
                <a:latin typeface="Calibri" pitchFamily="34" charset="0"/>
              </a:rPr>
              <a:t>Conjunto de reacciones químicas que tienen lugar en las células o en el organismo</a:t>
            </a:r>
          </a:p>
        </p:txBody>
      </p:sp>
      <p:sp>
        <p:nvSpPr>
          <p:cNvPr id="9" name="8 Flecha abajo"/>
          <p:cNvSpPr/>
          <p:nvPr/>
        </p:nvSpPr>
        <p:spPr>
          <a:xfrm>
            <a:off x="7715250" y="2928938"/>
            <a:ext cx="142875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572250" y="3797300"/>
            <a:ext cx="2397125" cy="1016000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VÍAS</a:t>
            </a:r>
            <a:r>
              <a:rPr lang="es-ES_tradnl" sz="2000" b="1">
                <a:solidFill>
                  <a:srgbClr val="660066"/>
                </a:solidFill>
                <a:latin typeface="Arial Black" pitchFamily="34" charset="0"/>
                <a:ea typeface="Dotum" pitchFamily="34" charset="-127"/>
              </a:rPr>
              <a:t> ó </a:t>
            </a:r>
          </a:p>
          <a:p>
            <a:pPr algn="ctr"/>
            <a:r>
              <a:rPr lang="es-ES_tradnl" sz="2000" b="1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RUTAS </a:t>
            </a:r>
            <a:r>
              <a:rPr lang="es-ES_tradnl" sz="2000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METABÓLICAS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 altLang="es-AR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" y="184150"/>
            <a:ext cx="8804275" cy="6673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604" name="5 CuadroTexto"/>
          <p:cNvSpPr txBox="1">
            <a:spLocks noChangeArrowheads="1"/>
          </p:cNvSpPr>
          <p:nvPr/>
        </p:nvSpPr>
        <p:spPr bwMode="auto">
          <a:xfrm>
            <a:off x="142875" y="212725"/>
            <a:ext cx="8975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altLang="es-AR" sz="2400" b="1">
                <a:solidFill>
                  <a:srgbClr val="FF0000"/>
                </a:solidFill>
              </a:rPr>
              <a:t>Esquema de relaciones entre rutas catabólicas y anabólicas</a:t>
            </a:r>
            <a:endParaRPr lang="es-AR" altLang="es-AR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3275013" y="5661025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14813" y="714375"/>
            <a:ext cx="4608512" cy="5435600"/>
            <a:chOff x="2655" y="450"/>
            <a:chExt cx="2903" cy="3424"/>
          </a:xfrm>
        </p:grpSpPr>
        <p:pic>
          <p:nvPicPr>
            <p:cNvPr id="26632" name="Picture 14"/>
            <p:cNvPicPr>
              <a:picLocks noChangeAspect="1" noChangeArrowheads="1"/>
            </p:cNvPicPr>
            <p:nvPr/>
          </p:nvPicPr>
          <p:blipFill>
            <a:blip r:embed="rId3"/>
            <a:srcRect l="46635"/>
            <a:stretch>
              <a:fillRect/>
            </a:stretch>
          </p:blipFill>
          <p:spPr bwMode="auto">
            <a:xfrm>
              <a:off x="2655" y="450"/>
              <a:ext cx="2903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16"/>
            <p:cNvSpPr txBox="1">
              <a:spLocks noChangeArrowheads="1"/>
            </p:cNvSpPr>
            <p:nvPr/>
          </p:nvSpPr>
          <p:spPr bwMode="auto">
            <a:xfrm>
              <a:off x="3822" y="2568"/>
              <a:ext cx="1147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2000" b="1">
                  <a:solidFill>
                    <a:srgbClr val="000099"/>
                  </a:solidFill>
                  <a:latin typeface="Calibri" pitchFamily="34" charset="0"/>
                </a:rPr>
                <a:t>Vías anabólicas</a:t>
              </a:r>
            </a:p>
            <a:p>
              <a:pPr algn="ctr"/>
              <a:r>
                <a:rPr lang="es-ES_tradnl" sz="2000" b="1">
                  <a:solidFill>
                    <a:srgbClr val="000099"/>
                  </a:solidFill>
                  <a:latin typeface="Calibri" pitchFamily="34" charset="0"/>
                </a:rPr>
                <a:t>divergentes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4000" y="711200"/>
            <a:ext cx="4176713" cy="5508625"/>
            <a:chOff x="160" y="448"/>
            <a:chExt cx="2631" cy="3470"/>
          </a:xfrm>
        </p:grpSpPr>
        <p:pic>
          <p:nvPicPr>
            <p:cNvPr id="26629" name="Picture 2"/>
            <p:cNvPicPr>
              <a:picLocks noChangeAspect="1" noChangeArrowheads="1"/>
            </p:cNvPicPr>
            <p:nvPr/>
          </p:nvPicPr>
          <p:blipFill>
            <a:blip r:embed="rId3"/>
            <a:srcRect r="53328"/>
            <a:stretch>
              <a:fillRect/>
            </a:stretch>
          </p:blipFill>
          <p:spPr bwMode="auto">
            <a:xfrm>
              <a:off x="160" y="448"/>
              <a:ext cx="2539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418" y="2218"/>
              <a:ext cx="1147" cy="6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2000" b="1">
                  <a:solidFill>
                    <a:srgbClr val="C00000"/>
                  </a:solidFill>
                  <a:latin typeface="Calibri" pitchFamily="34" charset="0"/>
                </a:rPr>
                <a:t>Vías catabólicas</a:t>
              </a:r>
            </a:p>
            <a:p>
              <a:pPr algn="ctr"/>
              <a:r>
                <a:rPr lang="es-ES_tradnl" sz="2000" b="1">
                  <a:solidFill>
                    <a:srgbClr val="C00000"/>
                  </a:solidFill>
                  <a:latin typeface="Calibri" pitchFamily="34" charset="0"/>
                </a:rPr>
                <a:t>convergentes</a:t>
              </a:r>
            </a:p>
          </p:txBody>
        </p:sp>
        <p:sp>
          <p:nvSpPr>
            <p:cNvPr id="26631" name="Rectangle 17"/>
            <p:cNvSpPr>
              <a:spLocks noChangeArrowheads="1"/>
            </p:cNvSpPr>
            <p:nvPr/>
          </p:nvSpPr>
          <p:spPr bwMode="auto">
            <a:xfrm>
              <a:off x="2065" y="3600"/>
              <a:ext cx="726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CuadroTexto"/>
          <p:cNvSpPr txBox="1">
            <a:spLocks noChangeArrowheads="1"/>
          </p:cNvSpPr>
          <p:nvPr/>
        </p:nvSpPr>
        <p:spPr bwMode="auto">
          <a:xfrm>
            <a:off x="0" y="500063"/>
            <a:ext cx="9144000" cy="11080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¿Cuáles son las “herramientas” fundamentales </a:t>
            </a:r>
          </a:p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de las Vías Metabólicas?</a:t>
            </a:r>
          </a:p>
          <a:p>
            <a:endParaRPr lang="es-AR"/>
          </a:p>
        </p:txBody>
      </p:sp>
      <p:sp>
        <p:nvSpPr>
          <p:cNvPr id="4" name="3 CuadroTexto"/>
          <p:cNvSpPr txBox="1"/>
          <p:nvPr/>
        </p:nvSpPr>
        <p:spPr>
          <a:xfrm>
            <a:off x="2071688" y="2214563"/>
            <a:ext cx="4600575" cy="14160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ENZIMAS</a:t>
            </a:r>
          </a:p>
          <a:p>
            <a:pPr algn="ctr"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(catalizadores biológicos)</a:t>
            </a:r>
          </a:p>
          <a:p>
            <a:pPr>
              <a:defRPr/>
            </a:pPr>
            <a:endParaRPr lang="es-AR" dirty="0">
              <a:latin typeface="Arial" charset="0"/>
              <a:cs typeface="Arial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428875" y="1643063"/>
            <a:ext cx="4071938" cy="1587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4072732" y="1928019"/>
            <a:ext cx="571500" cy="1587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2336800" y="6488113"/>
            <a:ext cx="4449763" cy="36988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Se estudiarán en el desarrollo del curso</a:t>
            </a:r>
            <a:endParaRPr lang="es-AR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857250" y="285750"/>
            <a:ext cx="736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Esquemas de distintos tipos de Vías Metabólicas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278063" y="14128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0099"/>
                </a:solidFill>
                <a:latin typeface="Calibri" pitchFamily="34" charset="0"/>
              </a:rPr>
              <a:t>A</a:t>
            </a:r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2682875" y="1125538"/>
            <a:ext cx="1125538" cy="744537"/>
            <a:chOff x="1292" y="618"/>
            <a:chExt cx="709" cy="469"/>
          </a:xfrm>
        </p:grpSpPr>
        <p:sp>
          <p:nvSpPr>
            <p:cNvPr id="28749" name="Text Box 6"/>
            <p:cNvSpPr txBox="1">
              <a:spLocks noChangeArrowheads="1"/>
            </p:cNvSpPr>
            <p:nvPr/>
          </p:nvSpPr>
          <p:spPr bwMode="auto">
            <a:xfrm>
              <a:off x="174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50" name="Line 10"/>
            <p:cNvSpPr>
              <a:spLocks noChangeShapeType="1"/>
            </p:cNvSpPr>
            <p:nvPr/>
          </p:nvSpPr>
          <p:spPr bwMode="auto">
            <a:xfrm>
              <a:off x="129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51" name="Text Box 14"/>
            <p:cNvSpPr txBox="1">
              <a:spLocks noChangeArrowheads="1"/>
            </p:cNvSpPr>
            <p:nvPr/>
          </p:nvSpPr>
          <p:spPr bwMode="auto">
            <a:xfrm>
              <a:off x="1387" y="61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3762375" y="1125538"/>
            <a:ext cx="1125538" cy="744537"/>
            <a:chOff x="1972" y="618"/>
            <a:chExt cx="709" cy="469"/>
          </a:xfrm>
        </p:grpSpPr>
        <p:sp>
          <p:nvSpPr>
            <p:cNvPr id="28746" name="Text Box 7"/>
            <p:cNvSpPr txBox="1">
              <a:spLocks noChangeArrowheads="1"/>
            </p:cNvSpPr>
            <p:nvPr/>
          </p:nvSpPr>
          <p:spPr bwMode="auto">
            <a:xfrm>
              <a:off x="242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47" name="Line 11"/>
            <p:cNvSpPr>
              <a:spLocks noChangeShapeType="1"/>
            </p:cNvSpPr>
            <p:nvPr/>
          </p:nvSpPr>
          <p:spPr bwMode="auto">
            <a:xfrm>
              <a:off x="197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8" name="Text Box 15"/>
            <p:cNvSpPr txBox="1">
              <a:spLocks noChangeArrowheads="1"/>
            </p:cNvSpPr>
            <p:nvPr/>
          </p:nvSpPr>
          <p:spPr bwMode="auto">
            <a:xfrm>
              <a:off x="2064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4914900" y="1125538"/>
            <a:ext cx="2220913" cy="749300"/>
            <a:chOff x="2698" y="618"/>
            <a:chExt cx="1399" cy="472"/>
          </a:xfrm>
        </p:grpSpPr>
        <p:sp>
          <p:nvSpPr>
            <p:cNvPr id="28740" name="Text Box 8"/>
            <p:cNvSpPr txBox="1">
              <a:spLocks noChangeArrowheads="1"/>
            </p:cNvSpPr>
            <p:nvPr/>
          </p:nvSpPr>
          <p:spPr bwMode="auto">
            <a:xfrm>
              <a:off x="3152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41" name="Text Box 9"/>
            <p:cNvSpPr txBox="1">
              <a:spLocks noChangeArrowheads="1"/>
            </p:cNvSpPr>
            <p:nvPr/>
          </p:nvSpPr>
          <p:spPr bwMode="auto">
            <a:xfrm>
              <a:off x="3878" y="799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8742" name="Line 12"/>
            <p:cNvSpPr>
              <a:spLocks noChangeShapeType="1"/>
            </p:cNvSpPr>
            <p:nvPr/>
          </p:nvSpPr>
          <p:spPr bwMode="auto">
            <a:xfrm>
              <a:off x="2698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3" name="Line 13"/>
            <p:cNvSpPr>
              <a:spLocks noChangeShapeType="1"/>
            </p:cNvSpPr>
            <p:nvPr/>
          </p:nvSpPr>
          <p:spPr bwMode="auto">
            <a:xfrm>
              <a:off x="3424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4" name="Text Box 16"/>
            <p:cNvSpPr txBox="1">
              <a:spLocks noChangeArrowheads="1"/>
            </p:cNvSpPr>
            <p:nvPr/>
          </p:nvSpPr>
          <p:spPr bwMode="auto">
            <a:xfrm>
              <a:off x="2738" y="618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45" name="Text Box 17"/>
            <p:cNvSpPr txBox="1">
              <a:spLocks noChangeArrowheads="1"/>
            </p:cNvSpPr>
            <p:nvPr/>
          </p:nvSpPr>
          <p:spPr bwMode="auto">
            <a:xfrm>
              <a:off x="3519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5" name="Group 90"/>
          <p:cNvGrpSpPr>
            <a:grpSpLocks/>
          </p:cNvGrpSpPr>
          <p:nvPr/>
        </p:nvGrpSpPr>
        <p:grpSpPr bwMode="auto">
          <a:xfrm>
            <a:off x="4916488" y="1747838"/>
            <a:ext cx="2295525" cy="677862"/>
            <a:chOff x="2699" y="1010"/>
            <a:chExt cx="1446" cy="427"/>
          </a:xfrm>
        </p:grpSpPr>
        <p:sp>
          <p:nvSpPr>
            <p:cNvPr id="28735" name="Line 18"/>
            <p:cNvSpPr>
              <a:spLocks noChangeShapeType="1"/>
            </p:cNvSpPr>
            <p:nvPr/>
          </p:nvSpPr>
          <p:spPr bwMode="auto">
            <a:xfrm>
              <a:off x="2699" y="1026"/>
              <a:ext cx="362" cy="2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6" name="Text Box 19"/>
            <p:cNvSpPr txBox="1">
              <a:spLocks noChangeArrowheads="1"/>
            </p:cNvSpPr>
            <p:nvPr/>
          </p:nvSpPr>
          <p:spPr bwMode="auto">
            <a:xfrm>
              <a:off x="3152" y="1146"/>
              <a:ext cx="21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8737" name="Text Box 20"/>
            <p:cNvSpPr txBox="1">
              <a:spLocks noChangeArrowheads="1"/>
            </p:cNvSpPr>
            <p:nvPr/>
          </p:nvSpPr>
          <p:spPr bwMode="auto">
            <a:xfrm>
              <a:off x="3895" y="1146"/>
              <a:ext cx="2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Q</a:t>
              </a:r>
            </a:p>
          </p:txBody>
        </p:sp>
        <p:sp>
          <p:nvSpPr>
            <p:cNvPr id="28738" name="Line 21"/>
            <p:cNvSpPr>
              <a:spLocks noChangeShapeType="1"/>
            </p:cNvSpPr>
            <p:nvPr/>
          </p:nvSpPr>
          <p:spPr bwMode="auto">
            <a:xfrm>
              <a:off x="3424" y="129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9" name="Text Box 22"/>
            <p:cNvSpPr txBox="1">
              <a:spLocks noChangeArrowheads="1"/>
            </p:cNvSpPr>
            <p:nvPr/>
          </p:nvSpPr>
          <p:spPr bwMode="auto">
            <a:xfrm>
              <a:off x="3515" y="1010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</p:grp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2266950" y="2493963"/>
            <a:ext cx="4857750" cy="749300"/>
            <a:chOff x="1020" y="1480"/>
            <a:chExt cx="3060" cy="472"/>
          </a:xfrm>
        </p:grpSpPr>
        <p:sp>
          <p:nvSpPr>
            <p:cNvPr id="28722" name="Text Box 25"/>
            <p:cNvSpPr txBox="1">
              <a:spLocks noChangeArrowheads="1"/>
            </p:cNvSpPr>
            <p:nvPr/>
          </p:nvSpPr>
          <p:spPr bwMode="auto">
            <a:xfrm>
              <a:off x="1020" y="1661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0099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23" name="Text Box 26"/>
            <p:cNvSpPr txBox="1">
              <a:spLocks noChangeArrowheads="1"/>
            </p:cNvSpPr>
            <p:nvPr/>
          </p:nvSpPr>
          <p:spPr bwMode="auto">
            <a:xfrm>
              <a:off x="172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24" name="Text Box 27"/>
            <p:cNvSpPr txBox="1">
              <a:spLocks noChangeArrowheads="1"/>
            </p:cNvSpPr>
            <p:nvPr/>
          </p:nvSpPr>
          <p:spPr bwMode="auto">
            <a:xfrm>
              <a:off x="240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25" name="Text Box 28"/>
            <p:cNvSpPr txBox="1">
              <a:spLocks noChangeArrowheads="1"/>
            </p:cNvSpPr>
            <p:nvPr/>
          </p:nvSpPr>
          <p:spPr bwMode="auto">
            <a:xfrm>
              <a:off x="3135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26" name="Text Box 29"/>
            <p:cNvSpPr txBox="1">
              <a:spLocks noChangeArrowheads="1"/>
            </p:cNvSpPr>
            <p:nvPr/>
          </p:nvSpPr>
          <p:spPr bwMode="auto">
            <a:xfrm>
              <a:off x="3861" y="1661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159B48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8727" name="Line 30"/>
            <p:cNvSpPr>
              <a:spLocks noChangeShapeType="1"/>
            </p:cNvSpPr>
            <p:nvPr/>
          </p:nvSpPr>
          <p:spPr bwMode="auto">
            <a:xfrm>
              <a:off x="127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8" name="Line 31"/>
            <p:cNvSpPr>
              <a:spLocks noChangeShapeType="1"/>
            </p:cNvSpPr>
            <p:nvPr/>
          </p:nvSpPr>
          <p:spPr bwMode="auto">
            <a:xfrm>
              <a:off x="195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9" name="Line 32"/>
            <p:cNvSpPr>
              <a:spLocks noChangeShapeType="1"/>
            </p:cNvSpPr>
            <p:nvPr/>
          </p:nvSpPr>
          <p:spPr bwMode="auto">
            <a:xfrm>
              <a:off x="2681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0" name="Line 33"/>
            <p:cNvSpPr>
              <a:spLocks noChangeShapeType="1"/>
            </p:cNvSpPr>
            <p:nvPr/>
          </p:nvSpPr>
          <p:spPr bwMode="auto">
            <a:xfrm>
              <a:off x="3407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1" name="Text Box 34"/>
            <p:cNvSpPr txBox="1">
              <a:spLocks noChangeArrowheads="1"/>
            </p:cNvSpPr>
            <p:nvPr/>
          </p:nvSpPr>
          <p:spPr bwMode="auto">
            <a:xfrm>
              <a:off x="1370" y="14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32" name="Text Box 35"/>
            <p:cNvSpPr txBox="1">
              <a:spLocks noChangeArrowheads="1"/>
            </p:cNvSpPr>
            <p:nvPr/>
          </p:nvSpPr>
          <p:spPr bwMode="auto">
            <a:xfrm>
              <a:off x="2047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33" name="Text Box 36"/>
            <p:cNvSpPr txBox="1">
              <a:spLocks noChangeArrowheads="1"/>
            </p:cNvSpPr>
            <p:nvPr/>
          </p:nvSpPr>
          <p:spPr bwMode="auto">
            <a:xfrm>
              <a:off x="2721" y="1480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34" name="Text Box 37"/>
            <p:cNvSpPr txBox="1">
              <a:spLocks noChangeArrowheads="1"/>
            </p:cNvSpPr>
            <p:nvPr/>
          </p:nvSpPr>
          <p:spPr bwMode="auto">
            <a:xfrm>
              <a:off x="3502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7" name="Group 94"/>
          <p:cNvGrpSpPr>
            <a:grpSpLocks/>
          </p:cNvGrpSpPr>
          <p:nvPr/>
        </p:nvGrpSpPr>
        <p:grpSpPr bwMode="auto">
          <a:xfrm>
            <a:off x="2627313" y="3141663"/>
            <a:ext cx="1800225" cy="0"/>
            <a:chOff x="1247" y="1888"/>
            <a:chExt cx="1134" cy="0"/>
          </a:xfrm>
        </p:grpSpPr>
        <p:sp>
          <p:nvSpPr>
            <p:cNvPr id="28720" name="Line 38"/>
            <p:cNvSpPr>
              <a:spLocks noChangeShapeType="1"/>
            </p:cNvSpPr>
            <p:nvPr/>
          </p:nvSpPr>
          <p:spPr bwMode="auto">
            <a:xfrm>
              <a:off x="192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1" name="Line 40"/>
            <p:cNvSpPr>
              <a:spLocks noChangeShapeType="1"/>
            </p:cNvSpPr>
            <p:nvPr/>
          </p:nvSpPr>
          <p:spPr bwMode="auto">
            <a:xfrm>
              <a:off x="124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4859338" y="3141663"/>
            <a:ext cx="1873250" cy="0"/>
            <a:chOff x="2653" y="1888"/>
            <a:chExt cx="1180" cy="0"/>
          </a:xfrm>
        </p:grpSpPr>
        <p:sp>
          <p:nvSpPr>
            <p:cNvPr id="28718" name="Line 39"/>
            <p:cNvSpPr>
              <a:spLocks noChangeShapeType="1"/>
            </p:cNvSpPr>
            <p:nvPr/>
          </p:nvSpPr>
          <p:spPr bwMode="auto">
            <a:xfrm>
              <a:off x="2653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19" name="Line 41"/>
            <p:cNvSpPr>
              <a:spLocks noChangeShapeType="1"/>
            </p:cNvSpPr>
            <p:nvPr/>
          </p:nvSpPr>
          <p:spPr bwMode="auto">
            <a:xfrm>
              <a:off x="3379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9" name="Group 96"/>
          <p:cNvGrpSpPr>
            <a:grpSpLocks/>
          </p:cNvGrpSpPr>
          <p:nvPr/>
        </p:nvGrpSpPr>
        <p:grpSpPr bwMode="auto">
          <a:xfrm>
            <a:off x="2609850" y="4051300"/>
            <a:ext cx="1071563" cy="2257425"/>
            <a:chOff x="1644" y="2432"/>
            <a:chExt cx="675" cy="1422"/>
          </a:xfrm>
        </p:grpSpPr>
        <p:sp>
          <p:nvSpPr>
            <p:cNvPr id="28708" name="Text Box 45"/>
            <p:cNvSpPr txBox="1">
              <a:spLocks noChangeArrowheads="1"/>
            </p:cNvSpPr>
            <p:nvPr/>
          </p:nvSpPr>
          <p:spPr bwMode="auto">
            <a:xfrm>
              <a:off x="1644" y="2779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70C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09" name="Text Box 46"/>
            <p:cNvSpPr txBox="1">
              <a:spLocks noChangeArrowheads="1"/>
            </p:cNvSpPr>
            <p:nvPr/>
          </p:nvSpPr>
          <p:spPr bwMode="auto">
            <a:xfrm>
              <a:off x="2064" y="31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10" name="Text Box 47"/>
            <p:cNvSpPr txBox="1">
              <a:spLocks noChangeArrowheads="1"/>
            </p:cNvSpPr>
            <p:nvPr/>
          </p:nvSpPr>
          <p:spPr bwMode="auto">
            <a:xfrm>
              <a:off x="1655" y="356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11" name="Text Box 53"/>
            <p:cNvSpPr txBox="1">
              <a:spLocks noChangeArrowheads="1"/>
            </p:cNvSpPr>
            <p:nvPr/>
          </p:nvSpPr>
          <p:spPr bwMode="auto">
            <a:xfrm>
              <a:off x="2064" y="3475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12" name="Arc 59"/>
            <p:cNvSpPr>
              <a:spLocks/>
            </p:cNvSpPr>
            <p:nvPr/>
          </p:nvSpPr>
          <p:spPr bwMode="auto">
            <a:xfrm rot="5833330">
              <a:off x="1818" y="3360"/>
              <a:ext cx="360" cy="318"/>
            </a:xfrm>
            <a:custGeom>
              <a:avLst/>
              <a:gdLst>
                <a:gd name="T0" fmla="*/ 0 w 21394"/>
                <a:gd name="T1" fmla="*/ 0 h 21600"/>
                <a:gd name="T2" fmla="*/ 0 w 21394"/>
                <a:gd name="T3" fmla="*/ 0 h 21600"/>
                <a:gd name="T4" fmla="*/ 0 w 21394"/>
                <a:gd name="T5" fmla="*/ 0 h 21600"/>
                <a:gd name="T6" fmla="*/ 0 60000 65536"/>
                <a:gd name="T7" fmla="*/ 0 60000 65536"/>
                <a:gd name="T8" fmla="*/ 0 60000 65536"/>
                <a:gd name="T9" fmla="*/ 0 w 21394"/>
                <a:gd name="T10" fmla="*/ 0 h 21600"/>
                <a:gd name="T11" fmla="*/ 21394 w 213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4" h="21600" fill="none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</a:path>
                <a:path w="21394" h="21600" stroke="0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28713" name="Group 64"/>
            <p:cNvGrpSpPr>
              <a:grpSpLocks/>
            </p:cNvGrpSpPr>
            <p:nvPr/>
          </p:nvGrpSpPr>
          <p:grpSpPr bwMode="auto">
            <a:xfrm>
              <a:off x="1837" y="2704"/>
              <a:ext cx="408" cy="544"/>
              <a:chOff x="1837" y="2704"/>
              <a:chExt cx="408" cy="544"/>
            </a:xfrm>
          </p:grpSpPr>
          <p:sp>
            <p:nvSpPr>
              <p:cNvPr id="28715" name="Text Box 52"/>
              <p:cNvSpPr txBox="1">
                <a:spLocks noChangeArrowheads="1"/>
              </p:cNvSpPr>
              <p:nvPr/>
            </p:nvSpPr>
            <p:spPr bwMode="auto">
              <a:xfrm>
                <a:off x="2022" y="277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28716" name="Arc 58"/>
              <p:cNvSpPr>
                <a:spLocks/>
              </p:cNvSpPr>
              <p:nvPr/>
            </p:nvSpPr>
            <p:spPr bwMode="auto">
              <a:xfrm rot="302509">
                <a:off x="1837" y="2930"/>
                <a:ext cx="344" cy="318"/>
              </a:xfrm>
              <a:custGeom>
                <a:avLst/>
                <a:gdLst>
                  <a:gd name="T0" fmla="*/ 0 w 20456"/>
                  <a:gd name="T1" fmla="*/ 0 h 21600"/>
                  <a:gd name="T2" fmla="*/ 0 w 20456"/>
                  <a:gd name="T3" fmla="*/ 0 h 21600"/>
                  <a:gd name="T4" fmla="*/ 0 w 2045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456"/>
                  <a:gd name="T10" fmla="*/ 0 h 21600"/>
                  <a:gd name="T11" fmla="*/ 20456 w 2045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456" h="21600" fill="none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</a:path>
                  <a:path w="20456" h="21600" stroke="0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717" name="Arc 63"/>
              <p:cNvSpPr>
                <a:spLocks/>
              </p:cNvSpPr>
              <p:nvPr/>
            </p:nvSpPr>
            <p:spPr bwMode="auto">
              <a:xfrm flipH="1" flipV="1">
                <a:off x="1928" y="2704"/>
                <a:ext cx="136" cy="262"/>
              </a:xfrm>
              <a:custGeom>
                <a:avLst/>
                <a:gdLst>
                  <a:gd name="T0" fmla="*/ 0 w 21600"/>
                  <a:gd name="T1" fmla="*/ 0 h 20828"/>
                  <a:gd name="T2" fmla="*/ 0 w 21600"/>
                  <a:gd name="T3" fmla="*/ 0 h 20828"/>
                  <a:gd name="T4" fmla="*/ 0 w 21600"/>
                  <a:gd name="T5" fmla="*/ 0 h 2082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828"/>
                  <a:gd name="T11" fmla="*/ 21600 w 21600"/>
                  <a:gd name="T12" fmla="*/ 20828 h 208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828" fill="none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</a:path>
                  <a:path w="21600" h="20828" stroke="0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  <a:lnTo>
                      <a:pt x="0" y="2082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8714" name="Text Box 65"/>
            <p:cNvSpPr txBox="1">
              <a:spLocks noChangeArrowheads="1"/>
            </p:cNvSpPr>
            <p:nvPr/>
          </p:nvSpPr>
          <p:spPr bwMode="auto">
            <a:xfrm>
              <a:off x="1820" y="2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S</a:t>
              </a:r>
            </a:p>
          </p:txBody>
        </p:sp>
      </p:grp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1898650" y="4051300"/>
            <a:ext cx="803275" cy="2262188"/>
            <a:chOff x="1196" y="2432"/>
            <a:chExt cx="506" cy="1425"/>
          </a:xfrm>
        </p:grpSpPr>
        <p:sp>
          <p:nvSpPr>
            <p:cNvPr id="28700" name="Text Box 48"/>
            <p:cNvSpPr txBox="1">
              <a:spLocks noChangeArrowheads="1"/>
            </p:cNvSpPr>
            <p:nvPr/>
          </p:nvSpPr>
          <p:spPr bwMode="auto">
            <a:xfrm>
              <a:off x="1219" y="314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01" name="Text Box 54"/>
            <p:cNvSpPr txBox="1">
              <a:spLocks noChangeArrowheads="1"/>
            </p:cNvSpPr>
            <p:nvPr/>
          </p:nvSpPr>
          <p:spPr bwMode="auto">
            <a:xfrm>
              <a:off x="1292" y="3566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02" name="Arc 60"/>
            <p:cNvSpPr>
              <a:spLocks/>
            </p:cNvSpPr>
            <p:nvPr/>
          </p:nvSpPr>
          <p:spPr bwMode="auto">
            <a:xfrm rot="-10496228">
              <a:off x="1340" y="3385"/>
              <a:ext cx="362" cy="316"/>
            </a:xfrm>
            <a:custGeom>
              <a:avLst/>
              <a:gdLst>
                <a:gd name="T0" fmla="*/ 0 w 21530"/>
                <a:gd name="T1" fmla="*/ 0 h 21440"/>
                <a:gd name="T2" fmla="*/ 0 w 21530"/>
                <a:gd name="T3" fmla="*/ 0 h 21440"/>
                <a:gd name="T4" fmla="*/ 0 w 21530"/>
                <a:gd name="T5" fmla="*/ 0 h 21440"/>
                <a:gd name="T6" fmla="*/ 0 60000 65536"/>
                <a:gd name="T7" fmla="*/ 0 60000 65536"/>
                <a:gd name="T8" fmla="*/ 0 60000 65536"/>
                <a:gd name="T9" fmla="*/ 0 w 21530"/>
                <a:gd name="T10" fmla="*/ 0 h 21440"/>
                <a:gd name="T11" fmla="*/ 21530 w 21530"/>
                <a:gd name="T12" fmla="*/ 21440 h 2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0" h="21440" fill="none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</a:path>
                <a:path w="21530" h="21440" stroke="0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  <a:lnTo>
                    <a:pt x="0" y="2144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28703" name="Group 67"/>
            <p:cNvGrpSpPr>
              <a:grpSpLocks/>
            </p:cNvGrpSpPr>
            <p:nvPr/>
          </p:nvGrpSpPr>
          <p:grpSpPr bwMode="auto">
            <a:xfrm>
              <a:off x="1196" y="2704"/>
              <a:ext cx="462" cy="547"/>
              <a:chOff x="1196" y="2704"/>
              <a:chExt cx="462" cy="547"/>
            </a:xfrm>
          </p:grpSpPr>
          <p:sp>
            <p:nvSpPr>
              <p:cNvPr id="28705" name="Arc 61"/>
              <p:cNvSpPr>
                <a:spLocks/>
              </p:cNvSpPr>
              <p:nvPr/>
            </p:nvSpPr>
            <p:spPr bwMode="auto">
              <a:xfrm rot="-4557242">
                <a:off x="1319" y="2912"/>
                <a:ext cx="363" cy="315"/>
              </a:xfrm>
              <a:custGeom>
                <a:avLst/>
                <a:gdLst>
                  <a:gd name="T0" fmla="*/ 0 w 21600"/>
                  <a:gd name="T1" fmla="*/ 0 h 21378"/>
                  <a:gd name="T2" fmla="*/ 0 w 21600"/>
                  <a:gd name="T3" fmla="*/ 0 h 21378"/>
                  <a:gd name="T4" fmla="*/ 0 w 21600"/>
                  <a:gd name="T5" fmla="*/ 0 h 2137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378"/>
                  <a:gd name="T11" fmla="*/ 21600 w 21600"/>
                  <a:gd name="T12" fmla="*/ 21378 h 213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378" fill="none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</a:path>
                  <a:path w="21600" h="21378" stroke="0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  <a:lnTo>
                      <a:pt x="0" y="2137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706" name="Text Box 62"/>
              <p:cNvSpPr txBox="1">
                <a:spLocks noChangeArrowheads="1"/>
              </p:cNvSpPr>
              <p:nvPr/>
            </p:nvSpPr>
            <p:spPr bwMode="auto">
              <a:xfrm>
                <a:off x="1196" y="2825"/>
                <a:ext cx="21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d</a:t>
                </a:r>
              </a:p>
            </p:txBody>
          </p:sp>
          <p:sp>
            <p:nvSpPr>
              <p:cNvPr id="28707" name="Arc 66"/>
              <p:cNvSpPr>
                <a:spLocks/>
              </p:cNvSpPr>
              <p:nvPr/>
            </p:nvSpPr>
            <p:spPr bwMode="auto">
              <a:xfrm flipV="1">
                <a:off x="1429" y="2704"/>
                <a:ext cx="91" cy="2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8704" name="Text Box 68"/>
            <p:cNvSpPr txBox="1">
              <a:spLocks noChangeArrowheads="1"/>
            </p:cNvSpPr>
            <p:nvPr/>
          </p:nvSpPr>
          <p:spPr bwMode="auto">
            <a:xfrm>
              <a:off x="1411" y="2432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159B48"/>
                  </a:solidFill>
                  <a:latin typeface="Calibri" pitchFamily="34" charset="0"/>
                </a:rPr>
                <a:t>P</a:t>
              </a:r>
            </a:p>
          </p:txBody>
        </p:sp>
      </p:grpSp>
      <p:grpSp>
        <p:nvGrpSpPr>
          <p:cNvPr id="13" name="Group 103"/>
          <p:cNvGrpSpPr>
            <a:grpSpLocks/>
          </p:cNvGrpSpPr>
          <p:nvPr/>
        </p:nvGrpSpPr>
        <p:grpSpPr bwMode="auto">
          <a:xfrm>
            <a:off x="4787900" y="3141663"/>
            <a:ext cx="2089150" cy="792162"/>
            <a:chOff x="3016" y="1979"/>
            <a:chExt cx="1316" cy="499"/>
          </a:xfrm>
        </p:grpSpPr>
        <p:grpSp>
          <p:nvGrpSpPr>
            <p:cNvPr id="28694" name="Group 95"/>
            <p:cNvGrpSpPr>
              <a:grpSpLocks/>
            </p:cNvGrpSpPr>
            <p:nvPr/>
          </p:nvGrpSpPr>
          <p:grpSpPr bwMode="auto">
            <a:xfrm>
              <a:off x="3016" y="1979"/>
              <a:ext cx="1316" cy="499"/>
              <a:chOff x="2608" y="1888"/>
              <a:chExt cx="1316" cy="499"/>
            </a:xfrm>
          </p:grpSpPr>
          <p:sp>
            <p:nvSpPr>
              <p:cNvPr id="28697" name="Line 42"/>
              <p:cNvSpPr>
                <a:spLocks noChangeShapeType="1"/>
              </p:cNvSpPr>
              <p:nvPr/>
            </p:nvSpPr>
            <p:spPr bwMode="auto">
              <a:xfrm flipV="1">
                <a:off x="3334" y="1933"/>
                <a:ext cx="590" cy="318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98" name="Text Box 43"/>
              <p:cNvSpPr txBox="1">
                <a:spLocks noChangeArrowheads="1"/>
              </p:cNvSpPr>
              <p:nvPr/>
            </p:nvSpPr>
            <p:spPr bwMode="auto">
              <a:xfrm>
                <a:off x="3107" y="2099"/>
                <a:ext cx="2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>
                    <a:solidFill>
                      <a:srgbClr val="000099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28699" name="Line 44"/>
              <p:cNvSpPr>
                <a:spLocks noChangeShapeType="1"/>
              </p:cNvSpPr>
              <p:nvPr/>
            </p:nvSpPr>
            <p:spPr bwMode="auto">
              <a:xfrm>
                <a:off x="2608" y="1888"/>
                <a:ext cx="499" cy="317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8695" name="Text Box 101"/>
            <p:cNvSpPr txBox="1">
              <a:spLocks noChangeArrowheads="1"/>
            </p:cNvSpPr>
            <p:nvPr/>
          </p:nvSpPr>
          <p:spPr bwMode="auto">
            <a:xfrm>
              <a:off x="3791" y="1979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8696" name="Text Box 102"/>
            <p:cNvSpPr txBox="1">
              <a:spLocks noChangeArrowheads="1"/>
            </p:cNvSpPr>
            <p:nvPr/>
          </p:nvSpPr>
          <p:spPr bwMode="auto">
            <a:xfrm>
              <a:off x="3288" y="1979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f</a:t>
              </a:r>
            </a:p>
          </p:txBody>
        </p:sp>
      </p:grpSp>
      <p:grpSp>
        <p:nvGrpSpPr>
          <p:cNvPr id="15" name="Group 106"/>
          <p:cNvGrpSpPr>
            <a:grpSpLocks/>
          </p:cNvGrpSpPr>
          <p:nvPr/>
        </p:nvGrpSpPr>
        <p:grpSpPr bwMode="auto">
          <a:xfrm>
            <a:off x="142875" y="1052513"/>
            <a:ext cx="1620838" cy="2376487"/>
            <a:chOff x="90" y="663"/>
            <a:chExt cx="1021" cy="1497"/>
          </a:xfrm>
        </p:grpSpPr>
        <p:sp>
          <p:nvSpPr>
            <p:cNvPr id="28692" name="AutoShape 104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8693" name="Text Box 105"/>
            <p:cNvSpPr txBox="1">
              <a:spLocks noChangeArrowheads="1"/>
            </p:cNvSpPr>
            <p:nvPr/>
          </p:nvSpPr>
          <p:spPr bwMode="auto">
            <a:xfrm>
              <a:off x="90" y="1248"/>
              <a:ext cx="92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000" b="1">
                  <a:latin typeface="Calibri" pitchFamily="34" charset="0"/>
                </a:rPr>
                <a:t>Vías</a:t>
              </a:r>
            </a:p>
            <a:p>
              <a:pPr algn="ctr"/>
              <a:r>
                <a:rPr lang="es-ES_tradnl" sz="2000" b="1">
                  <a:latin typeface="Calibri" pitchFamily="34" charset="0"/>
                </a:rPr>
                <a:t>metabólicas</a:t>
              </a:r>
            </a:p>
          </p:txBody>
        </p:sp>
      </p:grpSp>
      <p:grpSp>
        <p:nvGrpSpPr>
          <p:cNvPr id="16" name="Group 107"/>
          <p:cNvGrpSpPr>
            <a:grpSpLocks/>
          </p:cNvGrpSpPr>
          <p:nvPr/>
        </p:nvGrpSpPr>
        <p:grpSpPr bwMode="auto">
          <a:xfrm>
            <a:off x="215900" y="4005263"/>
            <a:ext cx="1662113" cy="2376487"/>
            <a:chOff x="281" y="663"/>
            <a:chExt cx="830" cy="1497"/>
          </a:xfrm>
        </p:grpSpPr>
        <p:sp>
          <p:nvSpPr>
            <p:cNvPr id="28690" name="AutoShape 108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8691" name="Text Box 109"/>
            <p:cNvSpPr txBox="1">
              <a:spLocks noChangeArrowheads="1"/>
            </p:cNvSpPr>
            <p:nvPr/>
          </p:nvSpPr>
          <p:spPr bwMode="auto">
            <a:xfrm>
              <a:off x="281" y="1248"/>
              <a:ext cx="68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000" b="1">
                  <a:latin typeface="Calibri" pitchFamily="34" charset="0"/>
                </a:rPr>
                <a:t>Ciclo</a:t>
              </a:r>
            </a:p>
            <a:p>
              <a:pPr algn="ctr"/>
              <a:r>
                <a:rPr lang="es-ES_tradnl" sz="2000" b="1">
                  <a:latin typeface="Calibri" pitchFamily="34" charset="0"/>
                </a:rPr>
                <a:t>metabólico</a:t>
              </a:r>
            </a:p>
          </p:txBody>
        </p:sp>
      </p:grpSp>
      <p:sp>
        <p:nvSpPr>
          <p:cNvPr id="28688" name="Text Box 14"/>
          <p:cNvSpPr txBox="1">
            <a:spLocks noChangeArrowheads="1"/>
          </p:cNvSpPr>
          <p:nvPr/>
        </p:nvSpPr>
        <p:spPr bwMode="auto">
          <a:xfrm>
            <a:off x="5143500" y="4572000"/>
            <a:ext cx="31877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70C0"/>
                </a:solidFill>
                <a:latin typeface="Calibri" pitchFamily="34" charset="0"/>
              </a:rPr>
              <a:t>A</a:t>
            </a:r>
            <a:r>
              <a:rPr lang="es-ES_tradnl" sz="2400" i="1">
                <a:latin typeface="Calibri" pitchFamily="34" charset="0"/>
              </a:rPr>
              <a:t>………….sustrato inicial</a:t>
            </a:r>
          </a:p>
          <a:p>
            <a:r>
              <a:rPr lang="es-ES_tradnl" sz="2400" b="1">
                <a:solidFill>
                  <a:srgbClr val="00B050"/>
                </a:solidFill>
                <a:latin typeface="Calibri" pitchFamily="34" charset="0"/>
              </a:rPr>
              <a:t>P, Q  </a:t>
            </a:r>
            <a:r>
              <a:rPr lang="es-ES_tradnl" sz="2400" i="1">
                <a:latin typeface="Calibri" pitchFamily="34" charset="0"/>
              </a:rPr>
              <a:t>……..producto final</a:t>
            </a:r>
          </a:p>
          <a:p>
            <a:r>
              <a:rPr lang="es-ES_tradnl" sz="2400">
                <a:solidFill>
                  <a:srgbClr val="0070C0"/>
                </a:solidFill>
                <a:latin typeface="Calibri" pitchFamily="34" charset="0"/>
              </a:rPr>
              <a:t>B, C, D</a:t>
            </a:r>
            <a:r>
              <a:rPr lang="es-ES_tradnl" sz="2400">
                <a:latin typeface="Calibri" pitchFamily="34" charset="0"/>
              </a:rPr>
              <a:t> </a:t>
            </a:r>
            <a:r>
              <a:rPr lang="es-ES_tradnl" sz="2400" i="1">
                <a:latin typeface="Calibri" pitchFamily="34" charset="0"/>
              </a:rPr>
              <a:t>……..metabolitos </a:t>
            </a:r>
          </a:p>
          <a:p>
            <a:r>
              <a:rPr lang="es-ES_tradnl" sz="2400" i="1">
                <a:solidFill>
                  <a:srgbClr val="FF0000"/>
                </a:solidFill>
                <a:latin typeface="Calibri" pitchFamily="34" charset="0"/>
              </a:rPr>
              <a:t>a, b, c, d, e</a:t>
            </a:r>
            <a:r>
              <a:rPr lang="es-ES_tradnl" sz="2400" i="1">
                <a:latin typeface="Calibri" pitchFamily="34" charset="0"/>
              </a:rPr>
              <a:t>…… </a:t>
            </a:r>
            <a:r>
              <a:rPr lang="es-ES_tradnl" sz="2400" i="1">
                <a:solidFill>
                  <a:srgbClr val="FF0000"/>
                </a:solidFill>
                <a:latin typeface="Calibri" pitchFamily="34" charset="0"/>
              </a:rPr>
              <a:t>ENZIMAS</a:t>
            </a:r>
          </a:p>
          <a:p>
            <a:endParaRPr lang="es-ES_tradnl" sz="2400" i="1">
              <a:latin typeface="Calibri" pitchFamily="34" charset="0"/>
            </a:endParaRPr>
          </a:p>
        </p:txBody>
      </p:sp>
      <p:sp>
        <p:nvSpPr>
          <p:cNvPr id="80" name="79 CuadroTexto"/>
          <p:cNvSpPr txBox="1">
            <a:spLocks noChangeArrowheads="1"/>
          </p:cNvSpPr>
          <p:nvPr/>
        </p:nvSpPr>
        <p:spPr bwMode="auto">
          <a:xfrm>
            <a:off x="5143500" y="4500563"/>
            <a:ext cx="3500438" cy="20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8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929188" y="2428875"/>
            <a:ext cx="3929062" cy="120015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3F0A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Sustancias que colaboran con las Enzimas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1563" y="2357438"/>
            <a:ext cx="2624137" cy="923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s-ES_tradn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ENZIMAS</a:t>
            </a:r>
          </a:p>
          <a:p>
            <a:pPr>
              <a:defRPr/>
            </a:pPr>
            <a:endParaRPr lang="es-AR" dirty="0">
              <a:latin typeface="Arial" charset="0"/>
              <a:cs typeface="Arial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625" y="4214813"/>
            <a:ext cx="3849688" cy="1384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412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VITAMINAS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MINERALES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OLIGOELEMENTOS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2357438" y="1927225"/>
            <a:ext cx="4071937" cy="1588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2035969" y="2035969"/>
            <a:ext cx="428625" cy="214313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16200000" flipH="1">
            <a:off x="6322219" y="2035969"/>
            <a:ext cx="500062" cy="285750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6465093" y="3964782"/>
            <a:ext cx="500063" cy="0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4694238" y="6488113"/>
            <a:ext cx="4449762" cy="36988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Se estudiarán en el desarrollo del curso</a:t>
            </a:r>
            <a:endParaRPr lang="es-AR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706" name="2 CuadroTexto"/>
          <p:cNvSpPr txBox="1">
            <a:spLocks noChangeArrowheads="1"/>
          </p:cNvSpPr>
          <p:nvPr/>
        </p:nvSpPr>
        <p:spPr bwMode="auto">
          <a:xfrm>
            <a:off x="0" y="820738"/>
            <a:ext cx="9144000" cy="11080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¿Cuáles son las “herramientas” fundamentales </a:t>
            </a:r>
          </a:p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de las Vías Metabólicas?</a:t>
            </a:r>
          </a:p>
          <a:p>
            <a:endParaRPr lang="es-AR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4656138" y="2428875"/>
            <a:ext cx="4416425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4584700" y="4143375"/>
            <a:ext cx="4416425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Rectángulo"/>
          <p:cNvSpPr>
            <a:spLocks noChangeArrowheads="1"/>
          </p:cNvSpPr>
          <p:nvPr/>
        </p:nvSpPr>
        <p:spPr bwMode="auto">
          <a:xfrm>
            <a:off x="857250" y="1214438"/>
            <a:ext cx="792956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Enzimas</a:t>
            </a:r>
            <a:r>
              <a:rPr lang="es-AR" b="1" dirty="0">
                <a:solidFill>
                  <a:srgbClr val="7030A0"/>
                </a:solidFill>
                <a:latin typeface="Arial" charset="0"/>
                <a:cs typeface="Arial" charset="0"/>
              </a:rPr>
              <a:t>: 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Caracteres generales. Nomenclatura y clasificación. </a:t>
            </a: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Cofactores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. Coenzimas: participación de </a:t>
            </a:r>
            <a:r>
              <a:rPr lang="es-AR" i="1" dirty="0">
                <a:solidFill>
                  <a:srgbClr val="7030A0"/>
                </a:solidFill>
                <a:latin typeface="Arial" charset="0"/>
                <a:cs typeface="Arial" charset="0"/>
              </a:rPr>
              <a:t>Vitaminas y Minerales, 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caracteres generales. </a:t>
            </a: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Compartimentalización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 de las enzimas. </a:t>
            </a:r>
          </a:p>
          <a:p>
            <a:pPr>
              <a:defRPr/>
            </a:pPr>
            <a:endParaRPr lang="es-AR" dirty="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Cinética enzimática. Factores que afectan la actividad enzimática, temperatura, pH, concentración de enzima y concentración de sustrato. Ecuación de </a:t>
            </a: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Michaelis-Menten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defRPr/>
            </a:pP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Inhibición de enzimas, competitiva y no competitiva. Enzimas reguladoras. Enzimas </a:t>
            </a: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alostéricas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, modificación por unión covalente.</a:t>
            </a:r>
          </a:p>
          <a:p>
            <a:pPr>
              <a:defRPr/>
            </a:pP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Isoenzimas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. </a:t>
            </a:r>
            <a:r>
              <a:rPr lang="es-AR" dirty="0" err="1">
                <a:solidFill>
                  <a:srgbClr val="7030A0"/>
                </a:solidFill>
                <a:latin typeface="Arial" charset="0"/>
                <a:cs typeface="Arial" charset="0"/>
              </a:rPr>
              <a:t>Zimógenos</a:t>
            </a:r>
            <a:r>
              <a:rPr lang="es-AR" dirty="0">
                <a:solidFill>
                  <a:srgbClr val="7030A0"/>
                </a:solidFill>
                <a:latin typeface="Arial" charset="0"/>
                <a:cs typeface="Arial" charset="0"/>
              </a:rPr>
              <a:t>. Enzimas endógenas y exógenas</a:t>
            </a:r>
          </a:p>
        </p:txBody>
      </p:sp>
      <p:sp>
        <p:nvSpPr>
          <p:cNvPr id="30723" name="5 Rectángulo"/>
          <p:cNvSpPr>
            <a:spLocks noChangeArrowheads="1"/>
          </p:cNvSpPr>
          <p:nvPr/>
        </p:nvSpPr>
        <p:spPr bwMode="auto">
          <a:xfrm>
            <a:off x="1643063" y="4522788"/>
            <a:ext cx="6000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>
                <a:solidFill>
                  <a:srgbClr val="159B48"/>
                </a:solidFill>
              </a:rPr>
              <a:t> </a:t>
            </a:r>
            <a:r>
              <a:rPr lang="es-AR" b="1">
                <a:solidFill>
                  <a:srgbClr val="C00000"/>
                </a:solidFill>
              </a:rPr>
              <a:t>En el estudio de las </a:t>
            </a:r>
          </a:p>
          <a:p>
            <a:pPr algn="ctr"/>
            <a:r>
              <a:rPr lang="es-AR" b="1">
                <a:solidFill>
                  <a:srgbClr val="C00000"/>
                </a:solidFill>
              </a:rPr>
              <a:t>REACCIONES ENZIMÁTICAS  </a:t>
            </a:r>
          </a:p>
          <a:p>
            <a:pPr algn="ctr"/>
            <a:r>
              <a:rPr lang="es-AR" b="1">
                <a:solidFill>
                  <a:srgbClr val="C00000"/>
                </a:solidFill>
              </a:rPr>
              <a:t>de cada VÍA METABÓLICA se destacará la participación de </a:t>
            </a:r>
          </a:p>
          <a:p>
            <a:pPr algn="ctr"/>
            <a:r>
              <a:rPr lang="es-AR" b="1">
                <a:solidFill>
                  <a:srgbClr val="C00000"/>
                </a:solidFill>
              </a:rPr>
              <a:t>VITAMINAS Y MINERALES</a:t>
            </a:r>
            <a:r>
              <a:rPr lang="es-AR">
                <a:solidFill>
                  <a:srgbClr val="159B48"/>
                </a:solidFill>
              </a:rPr>
              <a:t/>
            </a:r>
            <a:br>
              <a:rPr lang="es-AR">
                <a:solidFill>
                  <a:srgbClr val="159B48"/>
                </a:solidFill>
              </a:rPr>
            </a:br>
            <a:endParaRPr lang="es-AR">
              <a:solidFill>
                <a:srgbClr val="159B48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500" y="500063"/>
            <a:ext cx="34353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PRÓXIMAS CLASES !</a:t>
            </a:r>
            <a:endParaRPr lang="es-AR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928688" y="4143375"/>
            <a:ext cx="7643812" cy="286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4 Rectángulo"/>
          <p:cNvSpPr>
            <a:spLocks noChangeArrowheads="1"/>
          </p:cNvSpPr>
          <p:nvPr/>
        </p:nvSpPr>
        <p:spPr bwMode="auto">
          <a:xfrm>
            <a:off x="571500" y="171450"/>
            <a:ext cx="757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solidFill>
                  <a:srgbClr val="C00000"/>
                </a:solidFill>
              </a:rPr>
              <a:t>PROGRAMA ANALITICO Y/O DE EXAMEN </a:t>
            </a: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313" y="2643188"/>
            <a:ext cx="8929687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31749" name="4 Rectángulo"/>
          <p:cNvSpPr>
            <a:spLocks noChangeArrowheads="1"/>
          </p:cNvSpPr>
          <p:nvPr/>
        </p:nvSpPr>
        <p:spPr bwMode="auto">
          <a:xfrm>
            <a:off x="500063" y="666750"/>
            <a:ext cx="78581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3F0AC4"/>
                </a:solidFill>
              </a:rPr>
              <a:t>Tema 1: </a:t>
            </a:r>
            <a:r>
              <a:rPr lang="es-AR" sz="2400">
                <a:solidFill>
                  <a:srgbClr val="3F0AC4"/>
                </a:solidFill>
              </a:rPr>
              <a:t>Introducción a la </a:t>
            </a:r>
            <a:r>
              <a:rPr lang="es-AR" sz="2400" b="1">
                <a:solidFill>
                  <a:srgbClr val="3F0AC4"/>
                </a:solidFill>
              </a:rPr>
              <a:t>Bioquímica de la Nutrición</a:t>
            </a:r>
            <a:r>
              <a:rPr lang="es-AR" sz="2400">
                <a:solidFill>
                  <a:srgbClr val="3F0AC4"/>
                </a:solidFill>
              </a:rPr>
              <a:t>. Objeto de estudio. Relación con otras ramas de las ciencias biológicas y de la salud</a:t>
            </a:r>
            <a:r>
              <a:rPr lang="en-US" sz="2400">
                <a:solidFill>
                  <a:srgbClr val="3F0AC4"/>
                </a:solidFill>
              </a:rPr>
              <a:t>. </a:t>
            </a:r>
            <a:r>
              <a:rPr lang="es-ES_tradnl" sz="2400" b="1">
                <a:solidFill>
                  <a:srgbClr val="3F0AC4"/>
                </a:solidFill>
              </a:rPr>
              <a:t>Compuestos constituyentes de la materia viva. </a:t>
            </a:r>
            <a:r>
              <a:rPr lang="en-US" sz="2400" b="1">
                <a:solidFill>
                  <a:srgbClr val="3F0AC4"/>
                </a:solidFill>
              </a:rPr>
              <a:t> </a:t>
            </a:r>
            <a:r>
              <a:rPr lang="en-US" sz="2400">
                <a:solidFill>
                  <a:srgbClr val="3F0AC4"/>
                </a:solidFill>
              </a:rPr>
              <a:t>Función de los nutrientes y otros componentes dietéticos en la nutrición</a:t>
            </a:r>
          </a:p>
          <a:p>
            <a:r>
              <a:rPr lang="en-US" sz="2400" b="1">
                <a:solidFill>
                  <a:srgbClr val="3F0AC4"/>
                </a:solidFill>
              </a:rPr>
              <a:t>Concepto de Metabolismo</a:t>
            </a:r>
            <a:r>
              <a:rPr lang="en-US" sz="2400">
                <a:solidFill>
                  <a:srgbClr val="3F0AC4"/>
                </a:solidFill>
              </a:rPr>
              <a:t>. Anabolismo y catabolismo. Vías, ciclos y cascadas metabólicas. </a:t>
            </a:r>
          </a:p>
          <a:p>
            <a:r>
              <a:rPr lang="es-AR" sz="2400" b="1">
                <a:solidFill>
                  <a:srgbClr val="3F0AC4"/>
                </a:solidFill>
              </a:rPr>
              <a:t>Enzimas. </a:t>
            </a:r>
            <a:r>
              <a:rPr lang="es-AR" sz="2400">
                <a:solidFill>
                  <a:srgbClr val="3F0AC4"/>
                </a:solidFill>
              </a:rPr>
              <a:t>Caracteres generales. Nomenclatura y clasificación. Coenzimas. </a:t>
            </a:r>
          </a:p>
          <a:p>
            <a:endParaRPr lang="es-AR" sz="2400">
              <a:solidFill>
                <a:srgbClr val="3F0AC4"/>
              </a:solidFill>
            </a:endParaRPr>
          </a:p>
          <a:p>
            <a:r>
              <a:rPr lang="es-AR" sz="2000"/>
              <a:t>Cinética enzimática. Factores que afectan la actividad enzimática: temperatura, pH, concentración de enzima y concentración de sustrato. Ecuación de Michaelis-Menten. Inhibición de enzimas, competitiva y no competitiva. Regulación enzimática: compartimentalización, enzimas alostéricas, modificación por unión covalente. Isoenzimas. Zimógenos.</a:t>
            </a:r>
            <a:endParaRPr lang="es-AR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Rectángulo"/>
          <p:cNvSpPr>
            <a:spLocks noChangeArrowheads="1"/>
          </p:cNvSpPr>
          <p:nvPr/>
        </p:nvSpPr>
        <p:spPr bwMode="auto">
          <a:xfrm>
            <a:off x="1428750" y="1214438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FF0000"/>
                </a:solidFill>
              </a:rPr>
              <a:t>http://quimicabiologicaunsl.wikispaces.com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857250" y="2000250"/>
            <a:ext cx="7500938" cy="744538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 lIns="0" tIns="79350" rIns="0" bIns="79350" anchor="ctr">
            <a:spAutoFit/>
          </a:bodyPr>
          <a:lstStyle/>
          <a:p>
            <a:pPr algn="ctr" eaLnBrk="0" hangingPunct="0"/>
            <a:r>
              <a:rPr lang="es-AR" sz="2000">
                <a:solidFill>
                  <a:srgbClr val="000000"/>
                </a:solidFill>
                <a:latin typeface="Impact" pitchFamily="34" charset="0"/>
              </a:rPr>
              <a:t>Área de Química Biológica - Universidad Nacional de San Luis</a:t>
            </a:r>
            <a:r>
              <a:rPr lang="es-AR" sz="800">
                <a:latin typeface="Impact" pitchFamily="34" charset="0"/>
              </a:rPr>
              <a:t/>
            </a:r>
            <a:br>
              <a:rPr lang="es-AR" sz="800">
                <a:latin typeface="Impact" pitchFamily="34" charset="0"/>
              </a:rPr>
            </a:br>
            <a:endParaRPr lang="es-AR">
              <a:latin typeface="Impact" pitchFamily="34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AR"/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14313" y="500063"/>
            <a:ext cx="857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Blog para el intercambio de información </a:t>
            </a:r>
          </a:p>
        </p:txBody>
      </p:sp>
      <p:pic>
        <p:nvPicPr>
          <p:cNvPr id="5126" name="Picture 10" descr="Escudo_UN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13 Rectángulo"/>
          <p:cNvSpPr>
            <a:spLocks noChangeArrowheads="1"/>
          </p:cNvSpPr>
          <p:nvPr/>
        </p:nvSpPr>
        <p:spPr bwMode="auto">
          <a:xfrm>
            <a:off x="1285875" y="3143250"/>
            <a:ext cx="4572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>
                <a:hlinkClick r:id="rId3"/>
              </a:rPr>
              <a:t>Licenciatura en Bioquímica</a:t>
            </a:r>
            <a:endParaRPr lang="es-AR"/>
          </a:p>
          <a:p>
            <a:r>
              <a:rPr lang="es-AR">
                <a:hlinkClick r:id="rId4"/>
              </a:rPr>
              <a:t>Farmacia</a:t>
            </a:r>
            <a:endParaRPr lang="es-AR"/>
          </a:p>
          <a:p>
            <a:r>
              <a:rPr lang="es-AR">
                <a:hlinkClick r:id="rId5"/>
              </a:rPr>
              <a:t>Biología Molecular</a:t>
            </a:r>
            <a:endParaRPr lang="es-AR"/>
          </a:p>
          <a:p>
            <a:r>
              <a:rPr lang="es-AR">
                <a:hlinkClick r:id="rId6"/>
              </a:rPr>
              <a:t>Ingeniería en Alimentos</a:t>
            </a:r>
            <a:endParaRPr lang="es-AR"/>
          </a:p>
          <a:p>
            <a:r>
              <a:rPr lang="es-AR">
                <a:hlinkClick r:id="rId7"/>
              </a:rPr>
              <a:t>Analista Biológico</a:t>
            </a:r>
            <a:endParaRPr lang="es-AR"/>
          </a:p>
          <a:p>
            <a:r>
              <a:rPr lang="es-AR">
                <a:hlinkClick r:id="rId8"/>
              </a:rPr>
              <a:t>Optativo en plantas</a:t>
            </a:r>
            <a:endParaRPr lang="es-AR"/>
          </a:p>
          <a:p>
            <a:r>
              <a:rPr lang="es-AR" sz="2000" b="1">
                <a:solidFill>
                  <a:srgbClr val="FF0000"/>
                </a:solidFill>
                <a:hlinkClick r:id="rId9"/>
              </a:rPr>
              <a:t>Licenciatura en Nutrición</a:t>
            </a:r>
            <a:endParaRPr lang="es-AR" sz="2000" b="1">
              <a:solidFill>
                <a:srgbClr val="FF0000"/>
              </a:solidFill>
            </a:endParaRPr>
          </a:p>
          <a:p>
            <a:r>
              <a:rPr lang="es-AR">
                <a:hlinkClick r:id="rId10"/>
              </a:rPr>
              <a:t>Licenciatura en Química</a:t>
            </a:r>
            <a:endParaRPr lang="es-AR"/>
          </a:p>
          <a:p>
            <a:r>
              <a:rPr lang="es-AR">
                <a:hlinkClick r:id="rId11"/>
              </a:rPr>
              <a:t>Licenciatura y Profesorado en Ciencias Biológicas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5750" y="830263"/>
            <a:ext cx="8643938" cy="4884737"/>
          </a:xfrm>
          <a:solidFill>
            <a:schemeClr val="bg1"/>
          </a:soli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dirty="0" smtClean="0">
                <a:latin typeface="Arial" pitchFamily="34" charset="0"/>
                <a:cs typeface="Arial" pitchFamily="34" charset="0"/>
              </a:rPr>
              <a:t>Las enzimas deben ser sintetizadas correctamente, con las estructuras proteicas: primaria, secundaria, terciaria y cuaternaria si la tuviera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Cualquier alteración de la síntesis de estas proteínas puede llevar a una patología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 veces estas alteraciones puede solucionarse con cambios en la dieta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La sustancia sobre las cuales actúan se denominan </a:t>
            </a:r>
            <a:r>
              <a:rPr lang="es-ES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SUSTRATO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33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3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3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5 CuadroTexto"/>
          <p:cNvSpPr txBox="1">
            <a:spLocks noChangeArrowheads="1"/>
          </p:cNvSpPr>
          <p:nvPr/>
        </p:nvSpPr>
        <p:spPr bwMode="auto">
          <a:xfrm>
            <a:off x="285750" y="1928813"/>
            <a:ext cx="8572500" cy="312102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es-AR" sz="3200" b="1">
                <a:solidFill>
                  <a:srgbClr val="FF0000"/>
                </a:solidFill>
              </a:rPr>
              <a:t>Ningún ser vivo puede vivir sin las ENZIMAS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endParaRPr lang="es-AR" sz="3200" b="1">
              <a:solidFill>
                <a:schemeClr val="accent2"/>
              </a:solidFill>
            </a:endParaRP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es-AR" sz="3200">
                <a:solidFill>
                  <a:srgbClr val="FF0000"/>
                </a:solidFill>
              </a:rPr>
              <a:t>La mayoría de las reacciones deben ser catalizadas para que ocurran en el tiempo y el momento que la célula lo requiere.</a:t>
            </a:r>
          </a:p>
          <a:p>
            <a:endParaRPr lang="es-A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4525962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 rtlCol="0">
            <a:normAutofit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Transformación (síntesis) de moléculas de nutrientes simples en moléculas mas complejas, y viceversa (degradación).</a:t>
            </a:r>
          </a:p>
          <a:p>
            <a:pPr marL="365760" indent="-256032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Extracción de energía desde combustibles o compuestos degradables por oxidación.</a:t>
            </a:r>
          </a:p>
          <a:p>
            <a:pPr marL="365760" indent="-256032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Polimerización de subunidades para formar macromoléculas</a:t>
            </a:r>
            <a:r>
              <a:rPr lang="es-ES" dirty="0">
                <a:solidFill>
                  <a:srgbClr val="0000FF"/>
                </a:solidFill>
                <a:latin typeface="Berlin Sans FB" pitchFamily="34" charset="0"/>
              </a:rPr>
              <a:t>.</a:t>
            </a: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funciones tienen las Enzimas?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85775" y="1143000"/>
            <a:ext cx="8229600" cy="4786313"/>
          </a:xfrm>
          <a:solidFill>
            <a:schemeClr val="bg1">
              <a:lumMod val="85000"/>
            </a:schemeClr>
          </a:solidFill>
          <a:ln w="38100"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Transformación de moléculas complejas en moléculas simples y viceversa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922337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Ejemplos de transformaciones</a:t>
            </a:r>
            <a:b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mediadas por Enzimas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57250" y="2574925"/>
            <a:ext cx="14398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PAN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785813" y="3438525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PAPAS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785813" y="4375150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ARROZ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7" name="AutoShape 9"/>
          <p:cNvSpPr>
            <a:spLocks/>
          </p:cNvSpPr>
          <p:nvPr/>
        </p:nvSpPr>
        <p:spPr bwMode="auto">
          <a:xfrm>
            <a:off x="2513013" y="2646363"/>
            <a:ext cx="792162" cy="2303462"/>
          </a:xfrm>
          <a:prstGeom prst="rightBrace">
            <a:avLst>
              <a:gd name="adj1" fmla="val 242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162300" y="3149600"/>
            <a:ext cx="16557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latin typeface="Calibri" pitchFamily="34" charset="0"/>
              </a:rPr>
              <a:t>ALMIDON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4962525" y="3222625"/>
            <a:ext cx="863600" cy="217488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00375" y="4806950"/>
            <a:ext cx="2393950" cy="6937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GLUCOGENO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6257925" y="4662488"/>
            <a:ext cx="2232025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(GLUCOSA)</a:t>
            </a:r>
            <a:r>
              <a:rPr lang="es-AR" sz="2800" b="1" baseline="-25000">
                <a:latin typeface="Calibri" pitchFamily="34" charset="0"/>
              </a:rPr>
              <a:t>n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5465763" y="5022850"/>
            <a:ext cx="6477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826125" y="2933700"/>
            <a:ext cx="23034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n (GLUCOSA)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5394325" y="2501900"/>
            <a:ext cx="3603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249863" y="2214563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6834188" y="3870325"/>
            <a:ext cx="287337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329363" y="4014788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1" grpId="0" animBg="1"/>
      <p:bldP spid="2062" grpId="0" animBg="1"/>
      <p:bldP spid="2063" grpId="0" animBg="1"/>
      <p:bldP spid="2065" grpId="0" animBg="1"/>
      <p:bldP spid="2066" grpId="0" animBg="1"/>
      <p:bldP spid="2067" grpId="0" animBg="1"/>
      <p:bldP spid="2069" grpId="0" animBg="1"/>
      <p:bldP spid="207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Oval 2"/>
          <p:cNvSpPr>
            <a:spLocks noChangeArrowheads="1"/>
          </p:cNvSpPr>
          <p:nvPr/>
        </p:nvSpPr>
        <p:spPr bwMode="auto">
          <a:xfrm>
            <a:off x="250825" y="7651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PANCETA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5" name="Oval 3"/>
          <p:cNvSpPr>
            <a:spLocks noChangeArrowheads="1"/>
          </p:cNvSpPr>
          <p:nvPr/>
        </p:nvSpPr>
        <p:spPr bwMode="auto">
          <a:xfrm>
            <a:off x="177800" y="18446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CHIZITOS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6" name="Oval 4"/>
          <p:cNvSpPr>
            <a:spLocks noChangeArrowheads="1"/>
          </p:cNvSpPr>
          <p:nvPr/>
        </p:nvSpPr>
        <p:spPr bwMode="auto">
          <a:xfrm>
            <a:off x="34925" y="3068638"/>
            <a:ext cx="1943100" cy="865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CHORIZOS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7" name="AutoShape 5"/>
          <p:cNvSpPr>
            <a:spLocks/>
          </p:cNvSpPr>
          <p:nvPr/>
        </p:nvSpPr>
        <p:spPr bwMode="auto">
          <a:xfrm>
            <a:off x="2051050" y="836613"/>
            <a:ext cx="576263" cy="3024187"/>
          </a:xfrm>
          <a:prstGeom prst="rightBrace">
            <a:avLst>
              <a:gd name="adj1" fmla="val 437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2698750" y="1844675"/>
            <a:ext cx="1727200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latin typeface="Calibri" pitchFamily="34" charset="0"/>
              </a:rPr>
              <a:t>GRASAS</a:t>
            </a:r>
          </a:p>
          <a:p>
            <a:pPr algn="ctr"/>
            <a:r>
              <a:rPr lang="es-AR" sz="2800" b="1">
                <a:latin typeface="Calibri" pitchFamily="34" charset="0"/>
              </a:rPr>
              <a:t>(TG)</a:t>
            </a:r>
          </a:p>
        </p:txBody>
      </p:sp>
      <p:sp>
        <p:nvSpPr>
          <p:cNvPr id="182280" name="Oval 8"/>
          <p:cNvSpPr>
            <a:spLocks noChangeArrowheads="1"/>
          </p:cNvSpPr>
          <p:nvPr/>
        </p:nvSpPr>
        <p:spPr bwMode="auto">
          <a:xfrm>
            <a:off x="1333500" y="4365625"/>
            <a:ext cx="29527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TRIGLICERIDOS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82" name="Line 10"/>
          <p:cNvSpPr>
            <a:spLocks noChangeShapeType="1"/>
          </p:cNvSpPr>
          <p:nvPr/>
        </p:nvSpPr>
        <p:spPr bwMode="auto">
          <a:xfrm flipH="1" flipV="1">
            <a:off x="4429125" y="5111750"/>
            <a:ext cx="12938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3" name="Oval 11"/>
          <p:cNvSpPr>
            <a:spLocks noChangeArrowheads="1"/>
          </p:cNvSpPr>
          <p:nvPr/>
        </p:nvSpPr>
        <p:spPr bwMode="auto">
          <a:xfrm>
            <a:off x="5508625" y="1412875"/>
            <a:ext cx="3024188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MONO</a:t>
            </a:r>
          </a:p>
          <a:p>
            <a:pPr algn="ctr"/>
            <a:r>
              <a:rPr lang="es-AR" sz="2800">
                <a:latin typeface="Calibri" pitchFamily="34" charset="0"/>
              </a:rPr>
              <a:t>GLICERIDOS</a:t>
            </a:r>
            <a:endParaRPr lang="es-MX" sz="2800">
              <a:latin typeface="Calibri" pitchFamily="34" charset="0"/>
            </a:endParaRPr>
          </a:p>
          <a:p>
            <a:pPr algn="ctr"/>
            <a:endParaRPr lang="es-MX" sz="2800" b="1">
              <a:latin typeface="Calibri" pitchFamily="34" charset="0"/>
            </a:endParaRPr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4500563" y="242093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5" name="AutoShape 13"/>
          <p:cNvSpPr>
            <a:spLocks noChangeArrowheads="1"/>
          </p:cNvSpPr>
          <p:nvPr/>
        </p:nvSpPr>
        <p:spPr bwMode="auto">
          <a:xfrm>
            <a:off x="4500563" y="1989138"/>
            <a:ext cx="863600" cy="217487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 flipH="1">
            <a:off x="5076825" y="1268413"/>
            <a:ext cx="3603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7" name="Rectangle 15"/>
          <p:cNvSpPr>
            <a:spLocks noChangeArrowheads="1"/>
          </p:cNvSpPr>
          <p:nvPr/>
        </p:nvSpPr>
        <p:spPr bwMode="auto">
          <a:xfrm>
            <a:off x="4643438" y="908050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2288" name="Line 16"/>
          <p:cNvSpPr>
            <a:spLocks noChangeShapeType="1"/>
          </p:cNvSpPr>
          <p:nvPr/>
        </p:nvSpPr>
        <p:spPr bwMode="auto">
          <a:xfrm>
            <a:off x="7019925" y="2997200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9" name="Rectangle 17"/>
          <p:cNvSpPr>
            <a:spLocks noChangeArrowheads="1"/>
          </p:cNvSpPr>
          <p:nvPr/>
        </p:nvSpPr>
        <p:spPr bwMode="auto">
          <a:xfrm>
            <a:off x="6156325" y="3213100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2290" name="Oval 18"/>
          <p:cNvSpPr>
            <a:spLocks noChangeArrowheads="1"/>
          </p:cNvSpPr>
          <p:nvPr/>
        </p:nvSpPr>
        <p:spPr bwMode="auto">
          <a:xfrm>
            <a:off x="5795963" y="4076700"/>
            <a:ext cx="2808287" cy="1944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GLICEROL</a:t>
            </a:r>
          </a:p>
          <a:p>
            <a:pPr algn="ctr"/>
            <a:r>
              <a:rPr lang="es-AR" sz="2800">
                <a:latin typeface="Calibri" pitchFamily="34" charset="0"/>
              </a:rPr>
              <a:t>+3 AC.GRASOS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143375" y="4429125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8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8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nimBg="1"/>
      <p:bldP spid="182275" grpId="0" animBg="1"/>
      <p:bldP spid="182276" grpId="0" animBg="1"/>
      <p:bldP spid="182277" grpId="0" animBg="1"/>
      <p:bldP spid="182278" grpId="0" animBg="1"/>
      <p:bldP spid="182280" grpId="0" animBg="1"/>
      <p:bldP spid="182282" grpId="0" animBg="1"/>
      <p:bldP spid="182283" grpId="0" animBg="1"/>
      <p:bldP spid="182284" grpId="0" animBg="1"/>
      <p:bldP spid="182285" grpId="0" animBg="1"/>
      <p:bldP spid="182286" grpId="0" animBg="1"/>
      <p:bldP spid="182287" grpId="0" animBg="1"/>
      <p:bldP spid="182288" grpId="0" animBg="1"/>
      <p:bldP spid="182289" grpId="0" animBg="1"/>
      <p:bldP spid="182290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3" name="Rectangle 5"/>
          <p:cNvSpPr>
            <a:spLocks noGrp="1" noChangeArrowheads="1"/>
          </p:cNvSpPr>
          <p:nvPr>
            <p:ph idx="1"/>
          </p:nvPr>
        </p:nvSpPr>
        <p:spPr>
          <a:xfrm>
            <a:off x="458788" y="785813"/>
            <a:ext cx="8685212" cy="5143500"/>
          </a:xfrm>
          <a:solidFill>
            <a:schemeClr val="bg1">
              <a:lumMod val="85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Al nombre del sustrato o del producto, se le agrega la terminación</a:t>
            </a:r>
            <a:r>
              <a:rPr lang="es-AR" sz="2400" b="1" dirty="0" smtClean="0">
                <a:solidFill>
                  <a:srgbClr val="0000FF"/>
                </a:solidFill>
              </a:rPr>
              <a:t> </a:t>
            </a:r>
            <a:r>
              <a:rPr lang="es-AR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endParaRPr lang="es-AR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400" dirty="0" smtClean="0"/>
              <a:t>		Por ejemplo: </a:t>
            </a:r>
            <a:r>
              <a:rPr lang="es-AR" sz="2400" b="1" dirty="0" err="1" smtClean="0">
                <a:solidFill>
                  <a:srgbClr val="0000FF"/>
                </a:solidFill>
              </a:rPr>
              <a:t>sacarasa</a:t>
            </a:r>
            <a:r>
              <a:rPr lang="es-AR" sz="2400" b="1" dirty="0" smtClean="0">
                <a:solidFill>
                  <a:srgbClr val="0000FF"/>
                </a:solidFill>
              </a:rPr>
              <a:t>, ureasa, amilasa</a:t>
            </a:r>
            <a:r>
              <a:rPr lang="es-ES" sz="2400" b="1" dirty="0" smtClean="0">
                <a:solidFill>
                  <a:srgbClr val="0000FF"/>
                </a:solidFill>
              </a:rPr>
              <a:t>, etc.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400" b="1" dirty="0" smtClean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Por la reacción que catalizan, por ej.: </a:t>
            </a:r>
            <a:r>
              <a:rPr lang="es-AR" sz="2400" b="1" dirty="0" err="1" smtClean="0">
                <a:solidFill>
                  <a:srgbClr val="C00000"/>
                </a:solidFill>
              </a:rPr>
              <a:t>oxidoreductasa</a:t>
            </a:r>
            <a:r>
              <a:rPr lang="es-AR" sz="2400" b="1" dirty="0" smtClean="0">
                <a:solidFill>
                  <a:srgbClr val="C00000"/>
                </a:solidFill>
              </a:rPr>
              <a:t>, deshidrogenasa, </a:t>
            </a:r>
            <a:r>
              <a:rPr lang="es-AR" sz="2400" b="1" dirty="0" err="1" smtClean="0">
                <a:solidFill>
                  <a:srgbClr val="C00000"/>
                </a:solidFill>
              </a:rPr>
              <a:t>descarboxilasa</a:t>
            </a:r>
            <a:r>
              <a:rPr lang="es-AR" sz="2400" b="1" dirty="0" smtClean="0">
                <a:solidFill>
                  <a:srgbClr val="C00000"/>
                </a:solidFill>
              </a:rPr>
              <a:t>, etc.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AR" sz="2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Otras tienen nombres </a:t>
            </a:r>
            <a:r>
              <a:rPr lang="es-AR" sz="2400" b="1" u="sng" dirty="0" smtClean="0"/>
              <a:t>arbitrarios</a:t>
            </a:r>
            <a:r>
              <a:rPr lang="es-AR" sz="2400" b="1" dirty="0" smtClean="0"/>
              <a:t>, como: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AR" sz="2400" b="1" dirty="0" smtClean="0">
                <a:solidFill>
                  <a:srgbClr val="0000FF"/>
                </a:solidFill>
              </a:rPr>
              <a:t>   </a:t>
            </a:r>
            <a:r>
              <a:rPr lang="es-AR" sz="2400" b="1" dirty="0" smtClean="0">
                <a:solidFill>
                  <a:srgbClr val="C00000"/>
                </a:solidFill>
              </a:rPr>
              <a:t>ptialina salival, pepsina del jugo gástrico, tripsina, etc.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AR" sz="2400" b="1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Cada enzima tiene un nombre y un numero asignado por la </a:t>
            </a:r>
            <a:r>
              <a:rPr lang="es-AR" sz="2400" b="1" i="1" dirty="0" smtClean="0">
                <a:solidFill>
                  <a:schemeClr val="accent6">
                    <a:lumMod val="75000"/>
                  </a:schemeClr>
                </a:solidFill>
              </a:rPr>
              <a:t>Unión Internacional de Bioquímica y Biología Molecular.</a:t>
            </a:r>
            <a:endParaRPr lang="es-AR" sz="2400" b="1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400" b="1" dirty="0" smtClean="0"/>
              <a:t>		Por ej.: </a:t>
            </a:r>
            <a:r>
              <a:rPr lang="es-AR" sz="2400" b="1" dirty="0" smtClean="0">
                <a:solidFill>
                  <a:srgbClr val="0000FF"/>
                </a:solidFill>
              </a:rPr>
              <a:t>Lactato deshidrogenasa </a:t>
            </a:r>
            <a:r>
              <a:rPr lang="es-AR" sz="2400" b="1" dirty="0" smtClean="0"/>
              <a:t>(EC 1.1.1.27) </a:t>
            </a:r>
            <a:endParaRPr lang="es-MX" sz="2400" b="1" dirty="0" smtClean="0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4763"/>
            <a:ext cx="8858250" cy="638175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600" b="1" dirty="0" smtClean="0">
                <a:solidFill>
                  <a:srgbClr val="C00000"/>
                </a:solidFill>
                <a:latin typeface="Comic Sans MS" pitchFamily="66" charset="0"/>
              </a:rPr>
              <a:t>¿Cómo se denominan las Enzimas?</a:t>
            </a:r>
            <a:endParaRPr lang="es-MX" sz="36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5288" y="5859463"/>
            <a:ext cx="7951787" cy="1371600"/>
            <a:chOff x="249" y="3430"/>
            <a:chExt cx="5009" cy="864"/>
          </a:xfrm>
        </p:grpSpPr>
        <p:sp>
          <p:nvSpPr>
            <p:cNvPr id="37893" name="Text Box 24"/>
            <p:cNvSpPr txBox="1">
              <a:spLocks noChangeArrowheads="1"/>
            </p:cNvSpPr>
            <p:nvPr/>
          </p:nvSpPr>
          <p:spPr bwMode="auto">
            <a:xfrm>
              <a:off x="495" y="3654"/>
              <a:ext cx="4763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>
                  <a:solidFill>
                    <a:srgbClr val="C00000"/>
                  </a:solidFill>
                  <a:latin typeface="Calibri" pitchFamily="34" charset="0"/>
                </a:rPr>
                <a:t>Clase    -    subclase    -    subsubclase    -     nº de orden</a:t>
              </a:r>
            </a:p>
            <a:p>
              <a:pPr algn="ctr">
                <a:spcBef>
                  <a:spcPct val="50000"/>
                </a:spcBef>
              </a:pP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37894" name="Text Box 25"/>
            <p:cNvSpPr txBox="1">
              <a:spLocks noChangeArrowheads="1"/>
            </p:cNvSpPr>
            <p:nvPr/>
          </p:nvSpPr>
          <p:spPr bwMode="auto">
            <a:xfrm>
              <a:off x="249" y="3430"/>
              <a:ext cx="471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                    1</a:t>
              </a:r>
              <a:r>
                <a:rPr lang="es-ES" sz="2000">
                  <a:latin typeface="Calibri" pitchFamily="34" charset="0"/>
                </a:rPr>
                <a:t>                    </a:t>
              </a:r>
              <a:r>
                <a:rPr lang="es-ES" sz="2000" b="1">
                  <a:latin typeface="Calibri" pitchFamily="34" charset="0"/>
                </a:rPr>
                <a:t>1 </a:t>
              </a:r>
              <a:r>
                <a:rPr lang="es-ES" sz="2000">
                  <a:latin typeface="Calibri" pitchFamily="34" charset="0"/>
                </a:rPr>
                <a:t>                         </a:t>
              </a:r>
              <a:r>
                <a:rPr lang="es-ES" sz="2000" b="1">
                  <a:latin typeface="Calibri" pitchFamily="34" charset="0"/>
                </a:rPr>
                <a:t>1</a:t>
              </a:r>
              <a:r>
                <a:rPr lang="es-ES" sz="2000">
                  <a:latin typeface="Calibri" pitchFamily="34" charset="0"/>
                </a:rPr>
                <a:t>                                     </a:t>
              </a:r>
              <a:r>
                <a:rPr lang="es-ES" sz="2000" b="1">
                  <a:latin typeface="Calibri" pitchFamily="34" charset="0"/>
                </a:rPr>
                <a:t>27</a:t>
              </a:r>
              <a:endParaRPr lang="es-ES" sz="2000" b="1" i="1">
                <a:solidFill>
                  <a:schemeClr val="accent2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6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6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63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642938" y="1285875"/>
          <a:ext cx="7872411" cy="5005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137"/>
                <a:gridCol w="2624137"/>
                <a:gridCol w="2624137"/>
              </a:tblGrid>
              <a:tr h="311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CLASE DE  ENZIMA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REACCIÓN QUE CATALIZA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Ejemplos</a:t>
                      </a:r>
                    </a:p>
                  </a:txBody>
                  <a:tcPr marL="68580" marR="68580" marT="0" marB="0" anchor="ctr"/>
                </a:tc>
              </a:tr>
              <a:tr h="311266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Oxidorreductasas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Reacciones de óxido-reducción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Lactato deshidrogenasa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89430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 Transferasas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transferencia de un grupo de átomos, como amina, carboxilo, carbonilo, metilo, desde un sustrato considerado donante, a otro compuesto aceptor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Aminotranferasas</a:t>
                      </a:r>
                      <a:endParaRPr lang="es-AR" sz="1400" b="1" i="1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AR" sz="1400" b="1" i="1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Hexoquinasa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6898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 Hidrolasas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ruptura de enlaces C-O, C-N, C-S y O-P por adición de agua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fosfatasas, disacaridasas</a:t>
                      </a:r>
                      <a:endParaRPr lang="es-AR" sz="14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78164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 Liasas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ruptura de uniones C-C, C-S y C-N de la molécula de sustrato, por un proceso distinto al de hidrólisis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Aldolasa</a:t>
                      </a:r>
                      <a:endParaRPr lang="es-AR" sz="14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2531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  Isomerasas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interconversión de isómeros ópticos, geométricos o de posición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Fosfotriosa isomerasa</a:t>
                      </a:r>
                      <a:r>
                        <a:rPr lang="es-AR" sz="14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</a:tr>
              <a:tr h="778164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  Ligasas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 sintetasas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formación de enlaces entre C y O, S y N acoplada a la hidrólisis de fosfatos de alta energía.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Piruvato</a:t>
                      </a:r>
                      <a:r>
                        <a:rPr lang="es-AR" sz="14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AR" sz="1400" b="1" i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carboxilasa</a:t>
                      </a:r>
                      <a:r>
                        <a:rPr lang="es-AR" sz="14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8948" name="Rectangle 21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  <a:t>¿Cómo se clasifican las enzimas?</a:t>
            </a:r>
            <a:b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  <a:t>-Según la reacción que catalizan-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1" name="Rectangle 2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11213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>
                <a:solidFill>
                  <a:srgbClr val="C00000"/>
                </a:solidFill>
                <a:latin typeface="Comic Sans MS" pitchFamily="66" charset="0"/>
              </a:rPr>
              <a:t>¿</a:t>
            </a:r>
            <a: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  <a:t>Cómo se clasifican las enzimas?</a:t>
            </a:r>
            <a:b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  <a:t>-Según la reacción que catalizan-</a:t>
            </a:r>
          </a:p>
        </p:txBody>
      </p:sp>
      <p:pic>
        <p:nvPicPr>
          <p:cNvPr id="71688" name="Picture 8" descr="T11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6000"/>
          </a:blip>
          <a:srcRect l="36856" t="11795" r="22331" b="78061"/>
          <a:stretch>
            <a:fillRect/>
          </a:stretch>
        </p:blipFill>
        <p:spPr>
          <a:xfrm>
            <a:off x="3467100" y="1714500"/>
            <a:ext cx="5033963" cy="1109663"/>
          </a:xfrm>
        </p:spPr>
      </p:pic>
      <p:pic>
        <p:nvPicPr>
          <p:cNvPr id="71697" name="Picture 17" descr="T11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30000" contrast="46000"/>
          </a:blip>
          <a:srcRect l="33842" t="24641" r="7707" b="59102"/>
          <a:stretch>
            <a:fillRect/>
          </a:stretch>
        </p:blipFill>
        <p:spPr>
          <a:xfrm>
            <a:off x="2797175" y="4905375"/>
            <a:ext cx="6132513" cy="1524000"/>
          </a:xfrm>
        </p:spPr>
      </p:pic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500063" y="1357313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1-OXIDORREDUCTASAS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250825" y="436562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2-TRANSFERASAS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642938" y="1928813"/>
            <a:ext cx="273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Alcohol deshidrogenasa </a:t>
            </a:r>
          </a:p>
          <a:p>
            <a:pPr algn="ctr"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1.1.1.1)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539750" y="5229225"/>
            <a:ext cx="201771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rgbClr val="C00000"/>
                </a:solidFill>
                <a:latin typeface="Calibri" pitchFamily="34" charset="0"/>
              </a:rPr>
              <a:t>Hexoquinasa</a:t>
            </a:r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rgbClr val="C00000"/>
                </a:solidFill>
                <a:latin typeface="Calibri" pitchFamily="34" charset="0"/>
              </a:rPr>
              <a:t>(EC 2.7.1.2)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579438" y="3000375"/>
            <a:ext cx="7993062" cy="1144588"/>
            <a:chOff x="249" y="890"/>
            <a:chExt cx="5035" cy="721"/>
          </a:xfrm>
        </p:grpSpPr>
        <p:sp>
          <p:nvSpPr>
            <p:cNvPr id="39947" name="Text Box 24"/>
            <p:cNvSpPr txBox="1">
              <a:spLocks noChangeArrowheads="1"/>
            </p:cNvSpPr>
            <p:nvPr/>
          </p:nvSpPr>
          <p:spPr bwMode="auto">
            <a:xfrm>
              <a:off x="521" y="890"/>
              <a:ext cx="47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Clase    -    subclase    -    subsubclase    -     nº de orden</a:t>
              </a:r>
            </a:p>
          </p:txBody>
        </p:sp>
        <p:sp>
          <p:nvSpPr>
            <p:cNvPr id="39948" name="Text Box 25"/>
            <p:cNvSpPr txBox="1">
              <a:spLocks noChangeArrowheads="1"/>
            </p:cNvSpPr>
            <p:nvPr/>
          </p:nvSpPr>
          <p:spPr bwMode="auto">
            <a:xfrm>
              <a:off x="249" y="1117"/>
              <a:ext cx="4718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  <a:latin typeface="Calibri" pitchFamily="34" charset="0"/>
                </a:rPr>
                <a:t>Lactato</a:t>
              </a:r>
              <a:r>
                <a:rPr lang="es-ES">
                  <a:solidFill>
                    <a:srgbClr val="C00000"/>
                  </a:solidFill>
                  <a:latin typeface="Calibri" pitchFamily="34" charset="0"/>
                </a:rPr>
                <a:t>  </a:t>
              </a:r>
              <a:r>
                <a:rPr lang="es-ES">
                  <a:latin typeface="Calibri" pitchFamily="34" charset="0"/>
                </a:rPr>
                <a:t>      </a:t>
              </a:r>
              <a:r>
                <a:rPr lang="es-ES" b="1">
                  <a:latin typeface="Calibri" pitchFamily="34" charset="0"/>
                </a:rPr>
                <a:t>1</a:t>
              </a:r>
              <a:r>
                <a:rPr lang="es-ES">
                  <a:latin typeface="Calibri" pitchFamily="34" charset="0"/>
                </a:rPr>
                <a:t>                    </a:t>
              </a:r>
              <a:r>
                <a:rPr lang="es-ES" b="1">
                  <a:latin typeface="Calibri" pitchFamily="34" charset="0"/>
                </a:rPr>
                <a:t>1 </a:t>
              </a:r>
              <a:r>
                <a:rPr lang="es-ES">
                  <a:latin typeface="Calibri" pitchFamily="34" charset="0"/>
                </a:rPr>
                <a:t>                         </a:t>
              </a:r>
              <a:r>
                <a:rPr lang="es-ES" b="1">
                  <a:latin typeface="Calibri" pitchFamily="34" charset="0"/>
                </a:rPr>
                <a:t>1</a:t>
              </a:r>
              <a:r>
                <a:rPr lang="es-ES">
                  <a:latin typeface="Calibri" pitchFamily="34" charset="0"/>
                </a:rPr>
                <a:t>                         </a:t>
              </a:r>
              <a:r>
                <a:rPr lang="es-ES" b="1">
                  <a:latin typeface="Calibri" pitchFamily="34" charset="0"/>
                </a:rPr>
                <a:t>27 </a:t>
              </a:r>
            </a:p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  <a:latin typeface="Calibri" pitchFamily="34" charset="0"/>
                </a:rPr>
                <a:t>deshidrogenasa</a:t>
              </a:r>
            </a:p>
          </p:txBody>
        </p:sp>
      </p:grpSp>
      <p:sp>
        <p:nvSpPr>
          <p:cNvPr id="71707" name="Line 27"/>
          <p:cNvSpPr>
            <a:spLocks noChangeShapeType="1"/>
          </p:cNvSpPr>
          <p:nvPr/>
        </p:nvSpPr>
        <p:spPr bwMode="auto">
          <a:xfrm flipH="1">
            <a:off x="5354638" y="2449513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1" grpId="0"/>
      <p:bldP spid="71693" grpId="0"/>
      <p:bldP spid="71694" grpId="0"/>
      <p:bldP spid="71695" grpId="0"/>
      <p:bldP spid="7170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T11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46000"/>
          </a:blip>
          <a:srcRect l="36403" t="62680" r="14850" b="28995"/>
          <a:stretch>
            <a:fillRect/>
          </a:stretch>
        </p:blipFill>
        <p:spPr>
          <a:xfrm>
            <a:off x="3143250" y="2214563"/>
            <a:ext cx="6002338" cy="874712"/>
          </a:xfrm>
        </p:spPr>
      </p:pic>
      <p:pic>
        <p:nvPicPr>
          <p:cNvPr id="78863" name="Picture 15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7399" t="74973" r="23468" b="16180"/>
          <a:stretch>
            <a:fillRect/>
          </a:stretch>
        </p:blipFill>
        <p:spPr>
          <a:xfrm>
            <a:off x="3152775" y="3571875"/>
            <a:ext cx="5983288" cy="1000125"/>
          </a:xfrm>
        </p:spPr>
      </p:pic>
      <p:pic>
        <p:nvPicPr>
          <p:cNvPr id="78866" name="Picture 18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6403" t="88600" r="3391" b="4117"/>
          <a:stretch>
            <a:fillRect/>
          </a:stretch>
        </p:blipFill>
        <p:spPr>
          <a:xfrm>
            <a:off x="2571750" y="5357813"/>
            <a:ext cx="6584950" cy="857250"/>
          </a:xfrm>
        </p:spPr>
      </p:pic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68313" y="1928813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4.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LIASAS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28625" y="34290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5.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ISOMERASAS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487363" y="5084763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6.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LIGASAS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84213" y="2360613"/>
            <a:ext cx="1871662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Piruvato descarboxilasa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4.1.1.1)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573088" y="3922713"/>
            <a:ext cx="237648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Fumarasa ó malato isomerasa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5.2.1.1)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701675" y="5500688"/>
            <a:ext cx="17272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Piruvato carboxilasa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6.4.1.1)</a:t>
            </a:r>
          </a:p>
        </p:txBody>
      </p:sp>
      <p:sp>
        <p:nvSpPr>
          <p:cNvPr id="78869" name="Text Box 21"/>
          <p:cNvSpPr txBox="1">
            <a:spLocks noChangeArrowheads="1"/>
          </p:cNvSpPr>
          <p:nvPr/>
        </p:nvSpPr>
        <p:spPr bwMode="auto">
          <a:xfrm>
            <a:off x="428625" y="35718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3. HIDROLASAS</a:t>
            </a:r>
          </a:p>
        </p:txBody>
      </p:sp>
      <p:sp>
        <p:nvSpPr>
          <p:cNvPr id="78870" name="Text Box 22"/>
          <p:cNvSpPr txBox="1">
            <a:spLocks noChangeArrowheads="1"/>
          </p:cNvSpPr>
          <p:nvPr/>
        </p:nvSpPr>
        <p:spPr bwMode="auto">
          <a:xfrm>
            <a:off x="717550" y="933450"/>
            <a:ext cx="25923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Carboxipeptidasa 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3.4.17.1)</a:t>
            </a:r>
          </a:p>
        </p:txBody>
      </p:sp>
      <p:pic>
        <p:nvPicPr>
          <p:cNvPr id="78871" name="Picture 23" descr="T1107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 l="36461" t="44466" r="247" b="43353"/>
          <a:stretch>
            <a:fillRect/>
          </a:stretch>
        </p:blipFill>
        <p:spPr bwMode="auto">
          <a:xfrm>
            <a:off x="3143250" y="874713"/>
            <a:ext cx="60007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/>
      <p:bldP spid="78856" grpId="0"/>
      <p:bldP spid="78857" grpId="0"/>
      <p:bldP spid="78858" grpId="0"/>
      <p:bldP spid="78860" grpId="0"/>
      <p:bldP spid="78862" grpId="0"/>
      <p:bldP spid="78869" grpId="0"/>
      <p:bldP spid="7887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68313" y="928688"/>
            <a:ext cx="8229600" cy="5184775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 rtlCol="0">
            <a:normAutofit lnSpcReduction="1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ESTRUCTURA TERCIARIA Y CUATERNARIA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SITIO DE UNION AL SUSTRATO: </a:t>
            </a:r>
            <a:r>
              <a:rPr lang="es-ES" sz="2400" b="1" dirty="0" smtClean="0">
                <a:solidFill>
                  <a:srgbClr val="C00000"/>
                </a:solidFill>
              </a:rPr>
              <a:t>SITIO ACTIVO</a:t>
            </a:r>
            <a:endParaRPr lang="es-ES" sz="2400" b="1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dirty="0" smtClean="0"/>
              <a:t>    Uniones no Covalentes: 	</a:t>
            </a:r>
            <a:r>
              <a:rPr lang="es-ES" sz="2400" b="1" dirty="0" smtClean="0">
                <a:solidFill>
                  <a:srgbClr val="0000CC"/>
                </a:solidFill>
              </a:rPr>
              <a:t>Puente de hidrógeno                                               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	</a:t>
            </a:r>
            <a:r>
              <a:rPr lang="es-ES" sz="2400" b="1" dirty="0" err="1" smtClean="0">
                <a:solidFill>
                  <a:srgbClr val="0000CC"/>
                </a:solidFill>
              </a:rPr>
              <a:t>Hidrofóbicas</a:t>
            </a:r>
            <a:r>
              <a:rPr lang="es-ES" sz="2400" b="1" dirty="0" smtClean="0">
                <a:solidFill>
                  <a:srgbClr val="0000CC"/>
                </a:solidFill>
              </a:rPr>
              <a:t>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	Electrostáticas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NECESITAN DE FACTORES NO ENZIMATICOS: </a:t>
            </a:r>
            <a:r>
              <a:rPr lang="es-ES" sz="2400" b="1" dirty="0" smtClean="0">
                <a:solidFill>
                  <a:srgbClr val="0000CC"/>
                </a:solidFill>
              </a:rPr>
              <a:t>inorgánicos</a:t>
            </a:r>
            <a:r>
              <a:rPr lang="es-ES" sz="2400" dirty="0" smtClean="0"/>
              <a:t> (</a:t>
            </a:r>
            <a:r>
              <a:rPr lang="es-ES" sz="2400" b="1" dirty="0" smtClean="0">
                <a:solidFill>
                  <a:srgbClr val="C00000"/>
                </a:solidFill>
              </a:rPr>
              <a:t>Metales</a:t>
            </a:r>
            <a:r>
              <a:rPr lang="es-ES" sz="2400" dirty="0" smtClean="0"/>
              <a:t>) y </a:t>
            </a:r>
            <a:r>
              <a:rPr lang="es-ES" sz="2400" b="1" dirty="0" smtClean="0">
                <a:solidFill>
                  <a:srgbClr val="0000CC"/>
                </a:solidFill>
              </a:rPr>
              <a:t>orgánicos </a:t>
            </a:r>
            <a:r>
              <a:rPr lang="es-ES" sz="2400" dirty="0" smtClean="0"/>
              <a:t>(</a:t>
            </a:r>
            <a:r>
              <a:rPr lang="es-ES" sz="2400" b="1" dirty="0" smtClean="0">
                <a:solidFill>
                  <a:srgbClr val="C00000"/>
                </a:solidFill>
              </a:rPr>
              <a:t>Coenzimas</a:t>
            </a:r>
            <a:r>
              <a:rPr lang="es-ES" sz="2400" dirty="0" smtClean="0"/>
              <a:t>)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ESPECIFICIDAD DE SUSTRATO. </a:t>
            </a:r>
            <a:r>
              <a:rPr lang="es-ES" sz="2400" dirty="0" err="1" smtClean="0"/>
              <a:t>Estereoespecificidad</a:t>
            </a:r>
            <a:r>
              <a:rPr lang="es-ES" sz="2400" dirty="0" smtClean="0"/>
              <a:t> y especificidad geométrica.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 SON REGULABLES: su actividad, su degradación y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400" dirty="0" smtClean="0"/>
              <a:t>	la síntesis de la proteína-enzima.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38"/>
            <a:ext cx="8229600" cy="792162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Características de las Enzimas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00125" y="2214563"/>
          <a:ext cx="7500990" cy="4143409"/>
        </p:xfrm>
        <a:graphic>
          <a:graphicData uri="http://schemas.openxmlformats.org/drawingml/2006/table">
            <a:tbl>
              <a:tblPr/>
              <a:tblGrid>
                <a:gridCol w="750099"/>
                <a:gridCol w="2625346"/>
                <a:gridCol w="1125149"/>
                <a:gridCol w="750099"/>
                <a:gridCol w="1500198"/>
                <a:gridCol w="750099"/>
              </a:tblGrid>
              <a:tr h="404591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Código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Materias del Primer Año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Período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Tipo de Cursado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u="sng" dirty="0">
                          <a:solidFill>
                            <a:srgbClr val="FF0000"/>
                          </a:solidFill>
                          <a:latin typeface="Arial"/>
                          <a:hlinkClick r:id="rId2"/>
                        </a:rPr>
                        <a:t>Programas Disponibles(*)</a:t>
                      </a:r>
                      <a:endParaRPr lang="es-AR" sz="1000" b="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Correlativas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 (160)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INTRODUCCION A LA BIOLOGIA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bimestre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No Tiene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2 (161)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INTRODUCCION A LA QUIMICA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1° bimestre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No Tiene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3 (217)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QUIMICA ORGANICA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4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5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4 (841)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ANATOMIA Y FISIOLOGIA 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6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7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8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9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9939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5 (842)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ANTROPOLOGIA Y FUNDAMENTOS DE LA ALIMENTACION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0"/>
                        </a:rPr>
                        <a:t>2014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1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2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3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6 (843)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SALUD COMUNITARIA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4"/>
                        </a:rPr>
                        <a:t>2014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5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6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7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7 (226)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QUIMICA ANALITICA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8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9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0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404591"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8 (31)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QUIMICA BIOLOGICA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1"/>
                        </a:rPr>
                        <a:t>2013</a:t>
                      </a:r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 - </a:t>
                      </a:r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2"/>
                        </a:rPr>
                        <a:t>mas</a:t>
                      </a:r>
                      <a:endParaRPr lang="es-AR" sz="1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3"/>
                        </a:rPr>
                        <a:t>Ver</a:t>
                      </a:r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   (2)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9 (791)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BIOESTADÍSTICA APLICADA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4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10 (844)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ANATOMIA Y FISIOLOGIA II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7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8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9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30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623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AR" sz="900" u="sng">
                <a:solidFill>
                  <a:srgbClr val="FF4452"/>
                </a:solidFill>
              </a:rPr>
              <a:t/>
            </a:r>
            <a:br>
              <a:rPr lang="es-AR" sz="900" u="sng">
                <a:solidFill>
                  <a:srgbClr val="FF4452"/>
                </a:solidFill>
              </a:rPr>
            </a:br>
            <a:r>
              <a:rPr lang="es-AR" sz="900" u="sng">
                <a:solidFill>
                  <a:srgbClr val="FF4452"/>
                </a:solidFill>
              </a:rPr>
              <a:t/>
            </a:r>
            <a:br>
              <a:rPr lang="es-AR" sz="900" u="sng">
                <a:solidFill>
                  <a:srgbClr val="FF4452"/>
                </a:solidFill>
              </a:rPr>
            </a:br>
            <a:endParaRPr lang="es-AR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000125" y="1214438"/>
          <a:ext cx="7500991" cy="1000132"/>
        </p:xfrm>
        <a:graphic>
          <a:graphicData uri="http://schemas.openxmlformats.org/drawingml/2006/table">
            <a:tbl>
              <a:tblPr/>
              <a:tblGrid>
                <a:gridCol w="4500595"/>
                <a:gridCol w="750099"/>
                <a:gridCol w="750099"/>
                <a:gridCol w="750099"/>
                <a:gridCol w="750099"/>
              </a:tblGrid>
              <a:tr h="722318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Carrera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Plan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Ordenanza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Años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Cantidad de Materias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7814"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LICENCIATURA EN NUTRICIÓN (42)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11/09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11/09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5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37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6253" name="8 Rectángulo"/>
          <p:cNvSpPr>
            <a:spLocks noChangeArrowheads="1"/>
          </p:cNvSpPr>
          <p:nvPr/>
        </p:nvSpPr>
        <p:spPr bwMode="auto">
          <a:xfrm>
            <a:off x="2214563" y="7143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/>
              <a:t>http://planesestudio.unsl.edu.ar</a:t>
            </a:r>
          </a:p>
        </p:txBody>
      </p:sp>
      <p:sp>
        <p:nvSpPr>
          <p:cNvPr id="6254" name="10 Rectángulo"/>
          <p:cNvSpPr>
            <a:spLocks noChangeArrowheads="1"/>
          </p:cNvSpPr>
          <p:nvPr/>
        </p:nvSpPr>
        <p:spPr bwMode="auto">
          <a:xfrm>
            <a:off x="2071688" y="285750"/>
            <a:ext cx="4929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600"/>
              <a:t>http://alumnos.unsl.edu.ar</a:t>
            </a:r>
          </a:p>
        </p:txBody>
      </p:sp>
      <p:sp>
        <p:nvSpPr>
          <p:cNvPr id="6255" name="11 Rectángulo"/>
          <p:cNvSpPr>
            <a:spLocks noChangeArrowheads="1"/>
          </p:cNvSpPr>
          <p:nvPr/>
        </p:nvSpPr>
        <p:spPr bwMode="auto">
          <a:xfrm>
            <a:off x="2643188" y="0"/>
            <a:ext cx="36972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1600"/>
              <a:t>http://www.facultaddesalud.unsl.edu.ar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rgbClr val="C00000"/>
                </a:solidFill>
                <a:latin typeface="Comic Sans MS" pitchFamily="66" charset="0"/>
              </a:rPr>
              <a:t>Reacción catalizada por una Enzima</a:t>
            </a:r>
            <a:endParaRPr lang="es-ES" sz="3600" b="1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94565" name="Picture 5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t="6415" r="65657" b="42036"/>
          <a:stretch>
            <a:fillRect/>
          </a:stretch>
        </p:blipFill>
        <p:spPr bwMode="auto">
          <a:xfrm>
            <a:off x="250825" y="2133600"/>
            <a:ext cx="244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569" name="AutoShape 9"/>
          <p:cNvCxnSpPr>
            <a:cxnSpLocks noChangeShapeType="1"/>
          </p:cNvCxnSpPr>
          <p:nvPr/>
        </p:nvCxnSpPr>
        <p:spPr bwMode="auto">
          <a:xfrm>
            <a:off x="3000375" y="4500563"/>
            <a:ext cx="714375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94570" name="AutoShape 10"/>
          <p:cNvCxnSpPr>
            <a:cxnSpLocks noChangeShapeType="1"/>
          </p:cNvCxnSpPr>
          <p:nvPr/>
        </p:nvCxnSpPr>
        <p:spPr bwMode="auto">
          <a:xfrm flipV="1">
            <a:off x="4572000" y="4581525"/>
            <a:ext cx="914400" cy="1905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94574" name="Text Box 14"/>
          <p:cNvSpPr txBox="1">
            <a:spLocks noChangeArrowheads="1"/>
          </p:cNvSpPr>
          <p:nvPr/>
        </p:nvSpPr>
        <p:spPr bwMode="auto">
          <a:xfrm>
            <a:off x="5219700" y="5143500"/>
            <a:ext cx="1495425" cy="5572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>
                <a:solidFill>
                  <a:srgbClr val="C00000"/>
                </a:solidFill>
                <a:latin typeface="Calibri" pitchFamily="34" charset="0"/>
              </a:rPr>
              <a:t>Enzima</a:t>
            </a:r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6858000" y="5157788"/>
            <a:ext cx="1800225" cy="5572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>
                <a:solidFill>
                  <a:srgbClr val="0000FF"/>
                </a:solidFill>
                <a:latin typeface="Calibri" pitchFamily="34" charset="0"/>
              </a:rPr>
              <a:t>Producto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0" y="4292600"/>
            <a:ext cx="3276600" cy="1279525"/>
            <a:chOff x="0" y="2704"/>
            <a:chExt cx="2064" cy="806"/>
          </a:xfrm>
          <a:solidFill>
            <a:schemeClr val="accent2">
              <a:lumMod val="75000"/>
            </a:schemeClr>
          </a:solidFill>
        </p:grpSpPr>
        <p:sp>
          <p:nvSpPr>
            <p:cNvPr id="16406" name="Text Box 11"/>
            <p:cNvSpPr txBox="1">
              <a:spLocks noChangeArrowheads="1"/>
            </p:cNvSpPr>
            <p:nvPr/>
          </p:nvSpPr>
          <p:spPr bwMode="auto">
            <a:xfrm>
              <a:off x="975" y="3203"/>
              <a:ext cx="1043" cy="3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800" b="1" dirty="0">
                  <a:latin typeface="+mn-lt"/>
                  <a:cs typeface="+mn-cs"/>
                </a:rPr>
                <a:t>Sustrato</a:t>
              </a:r>
            </a:p>
          </p:txBody>
        </p:sp>
        <p:sp>
          <p:nvSpPr>
            <p:cNvPr id="16407" name="Text Box 12"/>
            <p:cNvSpPr txBox="1">
              <a:spLocks noChangeArrowheads="1"/>
            </p:cNvSpPr>
            <p:nvPr/>
          </p:nvSpPr>
          <p:spPr bwMode="auto">
            <a:xfrm>
              <a:off x="0" y="3203"/>
              <a:ext cx="952" cy="3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800" b="1" dirty="0">
                  <a:solidFill>
                    <a:srgbClr val="C00000"/>
                  </a:solidFill>
                  <a:latin typeface="+mn-lt"/>
                  <a:cs typeface="+mn-cs"/>
                </a:rPr>
                <a:t>Enzima</a:t>
              </a:r>
            </a:p>
          </p:txBody>
        </p:sp>
        <p:sp>
          <p:nvSpPr>
            <p:cNvPr id="16408" name="Text Box 16"/>
            <p:cNvSpPr txBox="1">
              <a:spLocks noChangeArrowheads="1"/>
            </p:cNvSpPr>
            <p:nvPr/>
          </p:nvSpPr>
          <p:spPr bwMode="auto">
            <a:xfrm>
              <a:off x="0" y="2704"/>
              <a:ext cx="2064" cy="31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3200" b="1" dirty="0">
                  <a:solidFill>
                    <a:srgbClr val="C00000"/>
                  </a:solidFill>
                  <a:latin typeface="+mn-lt"/>
                  <a:cs typeface="+mn-cs"/>
                </a:rPr>
                <a:t>E</a:t>
              </a:r>
              <a:r>
                <a:rPr lang="es-ES" sz="3200" b="1" dirty="0">
                  <a:latin typeface="+mn-lt"/>
                  <a:cs typeface="+mn-cs"/>
                </a:rPr>
                <a:t>     +     S</a:t>
              </a:r>
              <a:endParaRPr lang="es-ES" sz="3200" dirty="0">
                <a:latin typeface="+mn-lt"/>
                <a:cs typeface="+mn-cs"/>
              </a:endParaRPr>
            </a:p>
          </p:txBody>
        </p:sp>
      </p:grpSp>
      <p:sp>
        <p:nvSpPr>
          <p:cNvPr id="194577" name="Text Box 17"/>
          <p:cNvSpPr txBox="1">
            <a:spLocks noChangeArrowheads="1"/>
          </p:cNvSpPr>
          <p:nvPr/>
        </p:nvSpPr>
        <p:spPr bwMode="auto">
          <a:xfrm>
            <a:off x="5507038" y="4365625"/>
            <a:ext cx="2922587" cy="50323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latin typeface="+mn-lt"/>
                <a:cs typeface="+mn-cs"/>
              </a:rPr>
              <a:t> </a:t>
            </a:r>
            <a:r>
              <a:rPr lang="es-ES" sz="3200" b="1" dirty="0">
                <a:solidFill>
                  <a:srgbClr val="C00000"/>
                </a:solidFill>
                <a:latin typeface="+mn-lt"/>
                <a:cs typeface="+mn-cs"/>
              </a:rPr>
              <a:t>E</a:t>
            </a:r>
            <a:r>
              <a:rPr lang="es-ES" sz="3200" b="1" dirty="0">
                <a:latin typeface="+mn-lt"/>
                <a:cs typeface="+mn-cs"/>
              </a:rPr>
              <a:t>      +     </a:t>
            </a:r>
            <a:r>
              <a:rPr lang="es-ES" sz="3200" b="1" dirty="0">
                <a:solidFill>
                  <a:srgbClr val="3F0AC4"/>
                </a:solidFill>
                <a:latin typeface="+mn-lt"/>
                <a:cs typeface="+mn-cs"/>
              </a:rPr>
              <a:t> P</a:t>
            </a:r>
            <a:endParaRPr lang="es-ES" sz="3200" dirty="0">
              <a:solidFill>
                <a:srgbClr val="3F0AC4"/>
              </a:solidFill>
              <a:latin typeface="+mn-lt"/>
              <a:cs typeface="+mn-cs"/>
            </a:endParaRP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224213" y="4394200"/>
            <a:ext cx="1919287" cy="1677988"/>
            <a:chOff x="2029" y="2768"/>
            <a:chExt cx="1166" cy="1025"/>
          </a:xfrm>
        </p:grpSpPr>
        <p:sp>
          <p:nvSpPr>
            <p:cNvPr id="43028" name="Text Box 13"/>
            <p:cNvSpPr txBox="1">
              <a:spLocks noChangeArrowheads="1"/>
            </p:cNvSpPr>
            <p:nvPr/>
          </p:nvSpPr>
          <p:spPr bwMode="auto">
            <a:xfrm>
              <a:off x="2029" y="3198"/>
              <a:ext cx="1166" cy="5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800" b="1">
                  <a:solidFill>
                    <a:srgbClr val="FF0000"/>
                  </a:solidFill>
                  <a:latin typeface="Calibri" pitchFamily="34" charset="0"/>
                </a:rPr>
                <a:t>Complejo</a:t>
              </a:r>
            </a:p>
            <a:p>
              <a:pPr algn="ctr"/>
              <a:r>
                <a:rPr lang="es-ES" sz="2800" b="1">
                  <a:solidFill>
                    <a:srgbClr val="FF0000"/>
                  </a:solidFill>
                  <a:latin typeface="Calibri" pitchFamily="34" charset="0"/>
                </a:rPr>
                <a:t> ES</a:t>
              </a: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3029" name="Text Box 18"/>
            <p:cNvSpPr txBox="1">
              <a:spLocks noChangeArrowheads="1"/>
            </p:cNvSpPr>
            <p:nvPr/>
          </p:nvSpPr>
          <p:spPr bwMode="auto">
            <a:xfrm>
              <a:off x="2358" y="2768"/>
              <a:ext cx="574" cy="299"/>
            </a:xfrm>
            <a:prstGeom prst="rect">
              <a:avLst/>
            </a:prstGeom>
            <a:solidFill>
              <a:srgbClr val="348626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3200" b="1">
                  <a:solidFill>
                    <a:srgbClr val="FF0000"/>
                  </a:solidFill>
                  <a:latin typeface="Calibri" pitchFamily="34" charset="0"/>
                </a:rPr>
                <a:t>ES</a:t>
              </a:r>
              <a:endParaRPr lang="es-ES" sz="320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pic>
        <p:nvPicPr>
          <p:cNvPr id="194579" name="Picture 19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62962" t="6415" r="6482" b="36580"/>
          <a:stretch>
            <a:fillRect/>
          </a:stretch>
        </p:blipFill>
        <p:spPr bwMode="auto">
          <a:xfrm>
            <a:off x="6156325" y="2060575"/>
            <a:ext cx="20875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0" name="Picture 20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38173" t="6415" r="42719" b="37277"/>
          <a:stretch>
            <a:fillRect/>
          </a:stretch>
        </p:blipFill>
        <p:spPr bwMode="auto">
          <a:xfrm>
            <a:off x="3708400" y="2133600"/>
            <a:ext cx="14668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1" name="AutoShape 21"/>
          <p:cNvSpPr>
            <a:spLocks noChangeArrowheads="1"/>
          </p:cNvSpPr>
          <p:nvPr/>
        </p:nvSpPr>
        <p:spPr bwMode="auto">
          <a:xfrm>
            <a:off x="284321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4582" name="AutoShape 22"/>
          <p:cNvSpPr>
            <a:spLocks noChangeArrowheads="1"/>
          </p:cNvSpPr>
          <p:nvPr/>
        </p:nvSpPr>
        <p:spPr bwMode="auto">
          <a:xfrm>
            <a:off x="536416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 flipV="1">
            <a:off x="2339975" y="29241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43024" name="Line 25"/>
          <p:cNvSpPr>
            <a:spLocks noChangeShapeType="1"/>
          </p:cNvSpPr>
          <p:nvPr/>
        </p:nvSpPr>
        <p:spPr bwMode="auto">
          <a:xfrm>
            <a:off x="323850" y="42211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 flipV="1">
            <a:off x="781050" y="3141663"/>
            <a:ext cx="46038" cy="1073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 flipH="1">
            <a:off x="3354388" y="4652963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 flipH="1">
            <a:off x="4859338" y="4724400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9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9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9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9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9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9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4" grpId="0" animBg="1"/>
      <p:bldP spid="194575" grpId="0" animBg="1"/>
      <p:bldP spid="194577" grpId="0" animBg="1"/>
      <p:bldP spid="194581" grpId="0" animBg="1"/>
      <p:bldP spid="194582" grpId="0" animBg="1"/>
      <p:bldP spid="194584" grpId="0" animBg="1"/>
      <p:bldP spid="194586" grpId="0" animBg="1"/>
      <p:bldP spid="194589" grpId="0" animBg="1"/>
      <p:bldP spid="19459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539750" y="1125538"/>
            <a:ext cx="338455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3200" b="1">
                <a:solidFill>
                  <a:srgbClr val="C00000"/>
                </a:solidFill>
                <a:latin typeface="Calibri" pitchFamily="34" charset="0"/>
              </a:rPr>
              <a:t>ALTA ESPECIFICIDAD</a:t>
            </a:r>
            <a:endParaRPr lang="es-ES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435600" y="1125538"/>
            <a:ext cx="2016125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Único sustrato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1897063" y="2786063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Ej: Glucoquinasa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5580063" y="2781300"/>
            <a:ext cx="2160587" cy="519113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Glucosa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539750" y="4133850"/>
            <a:ext cx="4824413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>
                <a:solidFill>
                  <a:srgbClr val="C00000"/>
                </a:solidFill>
                <a:latin typeface="Calibri" pitchFamily="34" charset="0"/>
              </a:rPr>
              <a:t>ESPECIFICIDAD RELATIVA</a:t>
            </a:r>
            <a:endParaRPr lang="es-ES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6588125" y="4005263"/>
            <a:ext cx="2160588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Grupo de sustratos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20" name="Text Box 12"/>
          <p:cNvSpPr txBox="1">
            <a:spLocks noChangeArrowheads="1"/>
          </p:cNvSpPr>
          <p:nvPr/>
        </p:nvSpPr>
        <p:spPr bwMode="auto">
          <a:xfrm>
            <a:off x="1763713" y="5429250"/>
            <a:ext cx="273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Ej: Hexoquinasas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5643563" y="5286375"/>
            <a:ext cx="3071812" cy="1446213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Hexosas </a:t>
            </a:r>
          </a:p>
          <a:p>
            <a:pPr algn="ctr">
              <a:spcBef>
                <a:spcPct val="50000"/>
              </a:spcBef>
            </a:pPr>
            <a:r>
              <a:rPr lang="es-AR" sz="2400" b="1">
                <a:latin typeface="Calibri" pitchFamily="34" charset="0"/>
              </a:rPr>
              <a:t>(Glucosa, Fructosa, Manosa)</a:t>
            </a:r>
            <a:endParaRPr lang="es-ES" sz="2400" b="1">
              <a:latin typeface="Calibri" pitchFamily="34" charset="0"/>
            </a:endParaRPr>
          </a:p>
        </p:txBody>
      </p:sp>
      <p:sp>
        <p:nvSpPr>
          <p:cNvPr id="196624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509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s-ES_tradnl" sz="3200" b="1" smtClean="0">
                <a:solidFill>
                  <a:srgbClr val="C00000"/>
                </a:solidFill>
                <a:latin typeface="Comic Sans MS" pitchFamily="66" charset="0"/>
              </a:rPr>
              <a:t>ESPECIFICIDAD </a:t>
            </a:r>
            <a:r>
              <a:rPr lang="es-ES_tradnl" sz="3200" b="1" smtClean="0">
                <a:solidFill>
                  <a:srgbClr val="0000FF"/>
                </a:solidFill>
                <a:latin typeface="Comic Sans MS" pitchFamily="66" charset="0"/>
              </a:rPr>
              <a:t>DE LAS ENZIMAS</a:t>
            </a:r>
            <a:endParaRPr lang="es-ES" sz="32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96625" name="AutoShape 17"/>
          <p:cNvSpPr>
            <a:spLocks noChangeArrowheads="1"/>
          </p:cNvSpPr>
          <p:nvPr/>
        </p:nvSpPr>
        <p:spPr bwMode="auto">
          <a:xfrm>
            <a:off x="4140200" y="1341438"/>
            <a:ext cx="1223963" cy="287337"/>
          </a:xfrm>
          <a:prstGeom prst="curvedDownArrow">
            <a:avLst>
              <a:gd name="adj1" fmla="val 85194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6" name="AutoShape 18"/>
          <p:cNvSpPr>
            <a:spLocks noChangeArrowheads="1"/>
          </p:cNvSpPr>
          <p:nvPr/>
        </p:nvSpPr>
        <p:spPr bwMode="auto">
          <a:xfrm>
            <a:off x="4716463" y="2852738"/>
            <a:ext cx="792162" cy="433387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7" name="AutoShape 19"/>
          <p:cNvSpPr>
            <a:spLocks noChangeArrowheads="1"/>
          </p:cNvSpPr>
          <p:nvPr/>
        </p:nvSpPr>
        <p:spPr bwMode="auto">
          <a:xfrm>
            <a:off x="4708525" y="5572125"/>
            <a:ext cx="792163" cy="433388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8" name="AutoShape 20"/>
          <p:cNvSpPr>
            <a:spLocks noChangeArrowheads="1"/>
          </p:cNvSpPr>
          <p:nvPr/>
        </p:nvSpPr>
        <p:spPr bwMode="auto">
          <a:xfrm>
            <a:off x="5292725" y="4292600"/>
            <a:ext cx="1223963" cy="287338"/>
          </a:xfrm>
          <a:prstGeom prst="curvedDownArrow">
            <a:avLst>
              <a:gd name="adj1" fmla="val 85193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  <p:bldP spid="196615" grpId="0" animBg="1"/>
      <p:bldP spid="196616" grpId="0"/>
      <p:bldP spid="196617" grpId="0" animBg="1"/>
      <p:bldP spid="196618" grpId="0" animBg="1"/>
      <p:bldP spid="196619" grpId="0" animBg="1"/>
      <p:bldP spid="196620" grpId="0"/>
      <p:bldP spid="196621" grpId="0" animBg="1"/>
      <p:bldP spid="196625" grpId="0" animBg="1"/>
      <p:bldP spid="196626" grpId="0" animBg="1"/>
      <p:bldP spid="196627" grpId="0" animBg="1"/>
      <p:bldP spid="19662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1257300"/>
            <a:ext cx="4535488" cy="3529013"/>
            <a:chOff x="340" y="799"/>
            <a:chExt cx="2857" cy="2223"/>
          </a:xfrm>
        </p:grpSpPr>
        <p:pic>
          <p:nvPicPr>
            <p:cNvPr id="45085" name="Picture 5" descr="fi11p8"/>
            <p:cNvPicPr>
              <a:picLocks noChangeAspect="1" noChangeArrowheads="1"/>
            </p:cNvPicPr>
            <p:nvPr/>
          </p:nvPicPr>
          <p:blipFill>
            <a:blip r:embed="rId2">
              <a:lum bright="6000" contrast="36000"/>
            </a:blip>
            <a:srcRect r="54059" b="8641"/>
            <a:stretch>
              <a:fillRect/>
            </a:stretch>
          </p:blipFill>
          <p:spPr bwMode="auto">
            <a:xfrm>
              <a:off x="340" y="799"/>
              <a:ext cx="2857" cy="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86" name="Text Box 9"/>
            <p:cNvSpPr txBox="1">
              <a:spLocks noChangeArrowheads="1"/>
            </p:cNvSpPr>
            <p:nvPr/>
          </p:nvSpPr>
          <p:spPr bwMode="auto">
            <a:xfrm>
              <a:off x="431" y="981"/>
              <a:ext cx="771" cy="2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solidFill>
                    <a:schemeClr val="bg1"/>
                  </a:solidFill>
                  <a:latin typeface="Calibri" pitchFamily="34" charset="0"/>
                </a:rPr>
                <a:t>D-Glucosa</a:t>
              </a:r>
            </a:p>
          </p:txBody>
        </p:sp>
      </p:grpSp>
      <p:pic>
        <p:nvPicPr>
          <p:cNvPr id="113671" name="Picture 7" descr="fi11p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 l="54770" t="11212" b="6847"/>
          <a:stretch>
            <a:fillRect/>
          </a:stretch>
        </p:blipFill>
        <p:spPr bwMode="auto">
          <a:xfrm>
            <a:off x="4500563" y="3357563"/>
            <a:ext cx="446246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2500313" y="5013325"/>
            <a:ext cx="1873250" cy="1844675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000" b="1" i="1">
                <a:solidFill>
                  <a:srgbClr val="C00000"/>
                </a:solidFill>
                <a:latin typeface="Calibri" pitchFamily="34" charset="0"/>
              </a:rPr>
              <a:t>Glucoquinasa</a:t>
            </a:r>
            <a:endParaRPr lang="es-MX" sz="2000" b="1" i="1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000500" y="500063"/>
            <a:ext cx="4752975" cy="1154112"/>
            <a:chOff x="2608" y="300"/>
            <a:chExt cx="2857" cy="727"/>
          </a:xfrm>
        </p:grpSpPr>
        <p:sp>
          <p:nvSpPr>
            <p:cNvPr id="45080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285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latin typeface="Calibri" pitchFamily="34" charset="0"/>
                </a:rPr>
                <a:t>GLUCOSA 	                GLUCOSA-6P</a:t>
              </a: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45081" name="Line 14"/>
            <p:cNvSpPr>
              <a:spLocks noChangeShapeType="1"/>
            </p:cNvSpPr>
            <p:nvPr/>
          </p:nvSpPr>
          <p:spPr bwMode="auto">
            <a:xfrm>
              <a:off x="3553" y="436"/>
              <a:ext cx="4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5082" name="Oval 15"/>
            <p:cNvSpPr>
              <a:spLocks noChangeArrowheads="1"/>
            </p:cNvSpPr>
            <p:nvPr/>
          </p:nvSpPr>
          <p:spPr bwMode="auto">
            <a:xfrm>
              <a:off x="3379" y="663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>
                  <a:latin typeface="Calibri" pitchFamily="34" charset="0"/>
                </a:rPr>
                <a:t>ATP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45083" name="Oval 16"/>
            <p:cNvSpPr>
              <a:spLocks noChangeArrowheads="1"/>
            </p:cNvSpPr>
            <p:nvPr/>
          </p:nvSpPr>
          <p:spPr bwMode="auto">
            <a:xfrm>
              <a:off x="3969" y="709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>
                  <a:latin typeface="Calibri" pitchFamily="34" charset="0"/>
                </a:rPr>
                <a:t>ADP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45084" name="AutoShape 17"/>
            <p:cNvSpPr>
              <a:spLocks noChangeArrowheads="1"/>
            </p:cNvSpPr>
            <p:nvPr/>
          </p:nvSpPr>
          <p:spPr bwMode="auto">
            <a:xfrm>
              <a:off x="3696" y="482"/>
              <a:ext cx="363" cy="181"/>
            </a:xfrm>
            <a:prstGeom prst="curvedDownArrow">
              <a:avLst>
                <a:gd name="adj1" fmla="val 40110"/>
                <a:gd name="adj2" fmla="val 8022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643188" y="569913"/>
            <a:ext cx="1295400" cy="287337"/>
            <a:chOff x="3379" y="1570"/>
            <a:chExt cx="816" cy="181"/>
          </a:xfrm>
        </p:grpSpPr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337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3515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3651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7" name="Oval 21"/>
            <p:cNvSpPr>
              <a:spLocks noChangeArrowheads="1"/>
            </p:cNvSpPr>
            <p:nvPr/>
          </p:nvSpPr>
          <p:spPr bwMode="auto">
            <a:xfrm>
              <a:off x="3787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8" name="Oval 22"/>
            <p:cNvSpPr>
              <a:spLocks noChangeArrowheads="1"/>
            </p:cNvSpPr>
            <p:nvPr/>
          </p:nvSpPr>
          <p:spPr bwMode="auto">
            <a:xfrm>
              <a:off x="3923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9" name="Oval 23"/>
            <p:cNvSpPr>
              <a:spLocks noChangeArrowheads="1"/>
            </p:cNvSpPr>
            <p:nvPr/>
          </p:nvSpPr>
          <p:spPr bwMode="auto">
            <a:xfrm>
              <a:off x="405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7129463" y="928688"/>
            <a:ext cx="1728787" cy="457200"/>
            <a:chOff x="4604" y="1373"/>
            <a:chExt cx="1089" cy="288"/>
          </a:xfrm>
        </p:grpSpPr>
        <p:sp>
          <p:nvSpPr>
            <p:cNvPr id="45065" name="Text Box 34"/>
            <p:cNvSpPr txBox="1">
              <a:spLocks noChangeArrowheads="1"/>
            </p:cNvSpPr>
            <p:nvPr/>
          </p:nvSpPr>
          <p:spPr bwMode="auto">
            <a:xfrm>
              <a:off x="5375" y="1373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latin typeface="Calibri" pitchFamily="34" charset="0"/>
                </a:rPr>
                <a:t>-</a:t>
              </a:r>
              <a:endParaRPr lang="es-ES" sz="2400" b="1">
                <a:latin typeface="Calibri" pitchFamily="34" charset="0"/>
              </a:endParaRPr>
            </a:p>
          </p:txBody>
        </p:sp>
        <p:grpSp>
          <p:nvGrpSpPr>
            <p:cNvPr id="45066" name="Group 35"/>
            <p:cNvGrpSpPr>
              <a:grpSpLocks/>
            </p:cNvGrpSpPr>
            <p:nvPr/>
          </p:nvGrpSpPr>
          <p:grpSpPr bwMode="auto">
            <a:xfrm>
              <a:off x="4604" y="1434"/>
              <a:ext cx="680" cy="181"/>
              <a:chOff x="4649" y="1434"/>
              <a:chExt cx="680" cy="181"/>
            </a:xfrm>
          </p:grpSpPr>
          <p:sp>
            <p:nvSpPr>
              <p:cNvPr id="45069" name="Oval 26"/>
              <p:cNvSpPr>
                <a:spLocks noChangeArrowheads="1"/>
              </p:cNvSpPr>
              <p:nvPr/>
            </p:nvSpPr>
            <p:spPr bwMode="auto">
              <a:xfrm>
                <a:off x="4649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0" name="Oval 27"/>
              <p:cNvSpPr>
                <a:spLocks noChangeArrowheads="1"/>
              </p:cNvSpPr>
              <p:nvPr/>
            </p:nvSpPr>
            <p:spPr bwMode="auto">
              <a:xfrm>
                <a:off x="4785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1" name="Oval 28"/>
              <p:cNvSpPr>
                <a:spLocks noChangeArrowheads="1"/>
              </p:cNvSpPr>
              <p:nvPr/>
            </p:nvSpPr>
            <p:spPr bwMode="auto">
              <a:xfrm>
                <a:off x="4921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2" name="Oval 29"/>
              <p:cNvSpPr>
                <a:spLocks noChangeArrowheads="1"/>
              </p:cNvSpPr>
              <p:nvPr/>
            </p:nvSpPr>
            <p:spPr bwMode="auto">
              <a:xfrm>
                <a:off x="5057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3" name="Oval 30"/>
              <p:cNvSpPr>
                <a:spLocks noChangeArrowheads="1"/>
              </p:cNvSpPr>
              <p:nvPr/>
            </p:nvSpPr>
            <p:spPr bwMode="auto">
              <a:xfrm>
                <a:off x="5193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sp>
          <p:nvSpPr>
            <p:cNvPr id="45067" name="Oval 31"/>
            <p:cNvSpPr>
              <a:spLocks noChangeArrowheads="1"/>
            </p:cNvSpPr>
            <p:nvPr/>
          </p:nvSpPr>
          <p:spPr bwMode="auto">
            <a:xfrm>
              <a:off x="5284" y="1434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68" name="Text Box 33"/>
            <p:cNvSpPr txBox="1">
              <a:spLocks noChangeArrowheads="1"/>
            </p:cNvSpPr>
            <p:nvPr/>
          </p:nvSpPr>
          <p:spPr bwMode="auto">
            <a:xfrm>
              <a:off x="5511" y="1389"/>
              <a:ext cx="182" cy="237"/>
            </a:xfrm>
            <a:prstGeom prst="rect">
              <a:avLst/>
            </a:prstGeom>
            <a:solidFill>
              <a:srgbClr val="FFD9F5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latin typeface="Calibri" pitchFamily="34" charset="0"/>
                </a:rPr>
                <a:t>P</a:t>
              </a:r>
              <a:endParaRPr lang="es-ES">
                <a:latin typeface="Calibri" pitchFamily="34" charset="0"/>
              </a:endParaRPr>
            </a:p>
          </p:txBody>
        </p:sp>
      </p:grpSp>
      <p:sp>
        <p:nvSpPr>
          <p:cNvPr id="32" name="31 CuadroTexto"/>
          <p:cNvSpPr txBox="1">
            <a:spLocks noChangeArrowheads="1"/>
          </p:cNvSpPr>
          <p:nvPr/>
        </p:nvSpPr>
        <p:spPr bwMode="auto">
          <a:xfrm>
            <a:off x="5214938" y="285750"/>
            <a:ext cx="1881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i="1">
                <a:solidFill>
                  <a:srgbClr val="C00000"/>
                </a:solidFill>
              </a:rPr>
              <a:t>Glucoquinasa</a:t>
            </a:r>
            <a:endParaRPr lang="es-AR" sz="20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6" grpId="0" animBg="1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928688" y="3786188"/>
            <a:ext cx="1728787" cy="865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 ENZIMA TOTAL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3571875" y="3714750"/>
            <a:ext cx="2232025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PROTEÍNA</a:t>
            </a:r>
          </a:p>
          <a:p>
            <a:pPr algn="ctr"/>
            <a:r>
              <a:rPr lang="es-ES" sz="2400" b="1">
                <a:latin typeface="Calibri" pitchFamily="34" charset="0"/>
              </a:rPr>
              <a:t>(termolábil)</a:t>
            </a:r>
          </a:p>
          <a:p>
            <a:pPr algn="ctr"/>
            <a:endParaRPr lang="es-ES" sz="2400" b="1">
              <a:latin typeface="Calibri" pitchFamily="34" charset="0"/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6143625" y="3643313"/>
            <a:ext cx="2817813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NO PROTEICA</a:t>
            </a:r>
          </a:p>
          <a:p>
            <a:pPr algn="ctr"/>
            <a:r>
              <a:rPr lang="es-ES" sz="2400" b="1">
                <a:latin typeface="Calibri" pitchFamily="34" charset="0"/>
              </a:rPr>
              <a:t>(termoestable)</a:t>
            </a:r>
          </a:p>
        </p:txBody>
      </p:sp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428625" y="2714625"/>
            <a:ext cx="2663825" cy="519113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i="1">
                <a:solidFill>
                  <a:srgbClr val="0000FF"/>
                </a:solidFill>
                <a:latin typeface="Calibri" pitchFamily="34" charset="0"/>
              </a:rPr>
              <a:t>HOLOENZIMA</a:t>
            </a:r>
          </a:p>
        </p:txBody>
      </p:sp>
      <p:sp>
        <p:nvSpPr>
          <p:cNvPr id="197645" name="Text Box 13"/>
          <p:cNvSpPr txBox="1">
            <a:spLocks noChangeArrowheads="1"/>
          </p:cNvSpPr>
          <p:nvPr/>
        </p:nvSpPr>
        <p:spPr bwMode="auto">
          <a:xfrm>
            <a:off x="3643313" y="2643188"/>
            <a:ext cx="2374900" cy="519112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8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APOENZIMA</a:t>
            </a: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6429375" y="2571750"/>
            <a:ext cx="2160588" cy="519113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COENZIMA</a:t>
            </a: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3214688" y="2643188"/>
            <a:ext cx="360362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>
                <a:latin typeface="Calibri" pitchFamily="34" charset="0"/>
              </a:rPr>
              <a:t>=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97648" name="Oval 16"/>
          <p:cNvSpPr>
            <a:spLocks noChangeArrowheads="1"/>
          </p:cNvSpPr>
          <p:nvPr/>
        </p:nvSpPr>
        <p:spPr bwMode="auto">
          <a:xfrm>
            <a:off x="5929313" y="2643188"/>
            <a:ext cx="360362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>
                <a:latin typeface="Calibri" pitchFamily="34" charset="0"/>
              </a:rPr>
              <a:t>+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28750" y="642938"/>
            <a:ext cx="59356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 UNA ENZIMA</a:t>
            </a:r>
            <a:endParaRPr lang="es-AR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43688" y="1643063"/>
            <a:ext cx="162083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COFACTOR </a:t>
            </a:r>
          </a:p>
          <a:p>
            <a:pPr>
              <a:defRPr/>
            </a:pPr>
            <a:r>
              <a:rPr lang="es-ES_tradnl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ENZIMÁTICO</a:t>
            </a:r>
            <a:endParaRPr lang="es-AR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7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nimBg="1"/>
      <p:bldP spid="197640" grpId="0" animBg="1"/>
      <p:bldP spid="197641" grpId="0" animBg="1"/>
      <p:bldP spid="197644" grpId="0" animBg="1"/>
      <p:bldP spid="197645" grpId="0" animBg="1"/>
      <p:bldP spid="197646" grpId="0" animBg="1"/>
      <p:bldP spid="197647" grpId="0" animBg="1"/>
      <p:bldP spid="197648" grpId="0" animBg="1"/>
      <p:bldP spid="1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500313" y="2928938"/>
            <a:ext cx="10096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000" b="1" i="1">
                <a:solidFill>
                  <a:srgbClr val="C00000"/>
                </a:solidFill>
              </a:rPr>
              <a:t>Unión </a:t>
            </a:r>
          </a:p>
          <a:p>
            <a:pPr algn="ctr"/>
            <a:r>
              <a:rPr lang="es-ES_tradnl" sz="2000" b="1" i="1">
                <a:solidFill>
                  <a:srgbClr val="C00000"/>
                </a:solidFill>
              </a:rPr>
              <a:t>débil</a:t>
            </a:r>
            <a:endParaRPr lang="es-AR" sz="2000" b="1" i="1">
              <a:solidFill>
                <a:srgbClr val="C00000"/>
              </a:solidFill>
            </a:endParaRPr>
          </a:p>
          <a:p>
            <a:pPr algn="ctr"/>
            <a:endParaRPr lang="es-AR" sz="200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286000" y="3714750"/>
            <a:ext cx="15382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000" b="1" i="1">
                <a:solidFill>
                  <a:srgbClr val="33CC33"/>
                </a:solidFill>
              </a:rPr>
              <a:t>Unión </a:t>
            </a:r>
          </a:p>
          <a:p>
            <a:pPr algn="ctr"/>
            <a:r>
              <a:rPr lang="es-ES_tradnl" sz="2000" b="1" i="1">
                <a:solidFill>
                  <a:srgbClr val="33CC33"/>
                </a:solidFill>
              </a:rPr>
              <a:t>fuerte</a:t>
            </a:r>
          </a:p>
          <a:p>
            <a:pPr algn="ctr"/>
            <a:r>
              <a:rPr lang="es-ES_tradnl" sz="2000" b="1" i="1">
                <a:solidFill>
                  <a:srgbClr val="33CC33"/>
                </a:solidFill>
              </a:rPr>
              <a:t>(covalente)</a:t>
            </a:r>
            <a:endParaRPr lang="es-AR" sz="2000" b="1" i="1">
              <a:solidFill>
                <a:srgbClr val="33CC33"/>
              </a:solidFill>
            </a:endParaRPr>
          </a:p>
          <a:p>
            <a:pPr algn="ctr"/>
            <a:endParaRPr lang="es-AR" sz="2000">
              <a:solidFill>
                <a:srgbClr val="33CC33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63" y="714375"/>
            <a:ext cx="17811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COFACTOR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ENZIMÁTICO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500438" y="1643063"/>
            <a:ext cx="226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C00000"/>
                </a:solidFill>
              </a:rPr>
              <a:t>Molécula orgánica </a:t>
            </a:r>
          </a:p>
          <a:p>
            <a:pPr algn="ctr"/>
            <a:r>
              <a:rPr lang="es-ES_tradnl" b="1">
                <a:solidFill>
                  <a:srgbClr val="C00000"/>
                </a:solidFill>
              </a:rPr>
              <a:t>No Proteica</a:t>
            </a:r>
            <a:endParaRPr lang="es-AR" b="1">
              <a:solidFill>
                <a:srgbClr val="C00000"/>
              </a:solidFill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286125" y="428625"/>
            <a:ext cx="149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70C0"/>
                </a:solidFill>
              </a:rPr>
              <a:t>IONES </a:t>
            </a:r>
          </a:p>
          <a:p>
            <a:pPr algn="ctr"/>
            <a:r>
              <a:rPr lang="es-ES_tradnl" b="1">
                <a:solidFill>
                  <a:srgbClr val="0070C0"/>
                </a:solidFill>
              </a:rPr>
              <a:t>Inorgánicos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357188" y="3571875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6786563" y="1857375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5429250" y="214313"/>
            <a:ext cx="736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70C0"/>
                </a:solidFill>
              </a:rPr>
              <a:t>Fe </a:t>
            </a:r>
            <a:r>
              <a:rPr lang="es-ES_tradnl" b="1" baseline="30000">
                <a:solidFill>
                  <a:srgbClr val="0070C0"/>
                </a:solidFill>
              </a:rPr>
              <a:t>2+</a:t>
            </a:r>
          </a:p>
          <a:p>
            <a:r>
              <a:rPr lang="es-ES_tradnl" b="1">
                <a:solidFill>
                  <a:srgbClr val="0070C0"/>
                </a:solidFill>
              </a:rPr>
              <a:t>Mn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r>
              <a:rPr lang="es-ES_tradnl" b="1">
                <a:solidFill>
                  <a:srgbClr val="0070C0"/>
                </a:solidFill>
              </a:rPr>
              <a:t>Mg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r>
              <a:rPr lang="es-ES_tradnl" b="1">
                <a:solidFill>
                  <a:srgbClr val="0070C0"/>
                </a:solidFill>
              </a:rPr>
              <a:t>Zn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endParaRPr lang="es-AR" b="1">
              <a:solidFill>
                <a:srgbClr val="0070C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929188" y="3929063"/>
            <a:ext cx="18526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GRUPO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PROSTÉTICO</a:t>
            </a:r>
            <a:endParaRPr lang="es-AR" sz="2000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72063" y="3143250"/>
            <a:ext cx="171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COENZIMAS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14 Cerrar llave"/>
          <p:cNvSpPr/>
          <p:nvPr/>
        </p:nvSpPr>
        <p:spPr>
          <a:xfrm>
            <a:off x="6215063" y="1500188"/>
            <a:ext cx="285750" cy="1000125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0" name="19 Conector recto de flecha"/>
          <p:cNvCxnSpPr>
            <a:stCxn id="8" idx="3"/>
          </p:cNvCxnSpPr>
          <p:nvPr/>
        </p:nvCxnSpPr>
        <p:spPr>
          <a:xfrm flipV="1">
            <a:off x="2090738" y="3286125"/>
            <a:ext cx="552450" cy="4857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8" idx="3"/>
          </p:cNvCxnSpPr>
          <p:nvPr/>
        </p:nvCxnSpPr>
        <p:spPr>
          <a:xfrm>
            <a:off x="2090738" y="3771900"/>
            <a:ext cx="409575" cy="5857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14313" y="5500688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2000250" y="5572125"/>
            <a:ext cx="714375" cy="158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2000250" y="5786438"/>
            <a:ext cx="714375" cy="285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18"/>
          <p:cNvSpPr txBox="1">
            <a:spLocks noChangeArrowheads="1"/>
          </p:cNvSpPr>
          <p:nvPr/>
        </p:nvSpPr>
        <p:spPr bwMode="auto">
          <a:xfrm>
            <a:off x="6429375" y="4929188"/>
            <a:ext cx="2714625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Transportadores de grupos funcionales</a:t>
            </a: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6429375" y="5929313"/>
            <a:ext cx="2786063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Transportadores de electrones y protones</a:t>
            </a:r>
          </a:p>
        </p:txBody>
      </p:sp>
      <p:sp>
        <p:nvSpPr>
          <p:cNvPr id="39" name="38 Cerrar llave"/>
          <p:cNvSpPr/>
          <p:nvPr/>
        </p:nvSpPr>
        <p:spPr>
          <a:xfrm>
            <a:off x="6215063" y="285750"/>
            <a:ext cx="285750" cy="1000125"/>
          </a:xfrm>
          <a:prstGeom prst="rightBrac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6715125" y="571500"/>
            <a:ext cx="2286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METALOENZIMAS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3643313" y="3414713"/>
            <a:ext cx="1357312" cy="142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3643313" y="4143375"/>
            <a:ext cx="1357312" cy="142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V="1">
            <a:off x="2428875" y="714375"/>
            <a:ext cx="714375" cy="357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>
            <a:off x="2428875" y="1285875"/>
            <a:ext cx="571500" cy="4286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>
            <a:spLocks noChangeArrowheads="1"/>
          </p:cNvSpPr>
          <p:nvPr/>
        </p:nvSpPr>
        <p:spPr bwMode="auto">
          <a:xfrm>
            <a:off x="2786063" y="5286375"/>
            <a:ext cx="15779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00000"/>
                </a:solidFill>
              </a:rPr>
              <a:t>VITAMINAS</a:t>
            </a:r>
            <a:endParaRPr lang="es-AR" sz="2000" b="1">
              <a:solidFill>
                <a:srgbClr val="C00000"/>
              </a:solidFill>
            </a:endParaRPr>
          </a:p>
        </p:txBody>
      </p:sp>
      <p:sp>
        <p:nvSpPr>
          <p:cNvPr id="54" name="53 CuadroTexto"/>
          <p:cNvSpPr txBox="1">
            <a:spLocks noChangeArrowheads="1"/>
          </p:cNvSpPr>
          <p:nvPr/>
        </p:nvSpPr>
        <p:spPr bwMode="auto">
          <a:xfrm>
            <a:off x="2714625" y="5957888"/>
            <a:ext cx="205422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00000"/>
                </a:solidFill>
              </a:rPr>
              <a:t>NUCLEÓTIDOS</a:t>
            </a:r>
            <a:endParaRPr lang="es-AR" sz="2000" b="1">
              <a:solidFill>
                <a:srgbClr val="C00000"/>
              </a:solidFill>
            </a:endParaRPr>
          </a:p>
        </p:txBody>
      </p:sp>
      <p:sp>
        <p:nvSpPr>
          <p:cNvPr id="56" name="55 Abrir llave"/>
          <p:cNvSpPr/>
          <p:nvPr/>
        </p:nvSpPr>
        <p:spPr>
          <a:xfrm>
            <a:off x="5072063" y="285750"/>
            <a:ext cx="285750" cy="100012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0000FF"/>
              </a:solidFill>
            </a:endParaRPr>
          </a:p>
        </p:txBody>
      </p:sp>
      <p:sp>
        <p:nvSpPr>
          <p:cNvPr id="57" name="56 Abrir llave"/>
          <p:cNvSpPr/>
          <p:nvPr/>
        </p:nvSpPr>
        <p:spPr>
          <a:xfrm>
            <a:off x="4572000" y="5000625"/>
            <a:ext cx="285750" cy="785813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58" name="57 Abrir llave"/>
          <p:cNvSpPr/>
          <p:nvPr/>
        </p:nvSpPr>
        <p:spPr>
          <a:xfrm>
            <a:off x="4857750" y="5857875"/>
            <a:ext cx="285750" cy="928688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59" name="58 CuadroTexto"/>
          <p:cNvSpPr txBox="1">
            <a:spLocks noChangeArrowheads="1"/>
          </p:cNvSpPr>
          <p:nvPr/>
        </p:nvSpPr>
        <p:spPr bwMode="auto">
          <a:xfrm>
            <a:off x="4786313" y="4929188"/>
            <a:ext cx="1390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Biotina</a:t>
            </a:r>
          </a:p>
          <a:p>
            <a:r>
              <a:rPr lang="es-ES_tradnl" b="1"/>
              <a:t>Tiamina</a:t>
            </a:r>
          </a:p>
          <a:p>
            <a:r>
              <a:rPr lang="es-ES_tradnl" b="1"/>
              <a:t>Piridoxal-P</a:t>
            </a:r>
            <a:endParaRPr lang="es-AR" b="1"/>
          </a:p>
        </p:txBody>
      </p:sp>
      <p:sp>
        <p:nvSpPr>
          <p:cNvPr id="60" name="59 CuadroTexto"/>
          <p:cNvSpPr txBox="1">
            <a:spLocks noChangeArrowheads="1"/>
          </p:cNvSpPr>
          <p:nvPr/>
        </p:nvSpPr>
        <p:spPr bwMode="auto">
          <a:xfrm>
            <a:off x="5072063" y="5929313"/>
            <a:ext cx="684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NAD</a:t>
            </a:r>
          </a:p>
          <a:p>
            <a:r>
              <a:rPr lang="es-ES_tradnl" b="1"/>
              <a:t>FAD</a:t>
            </a:r>
            <a:endParaRPr lang="es-AR" b="1"/>
          </a:p>
        </p:txBody>
      </p:sp>
      <p:sp>
        <p:nvSpPr>
          <p:cNvPr id="64" name="63 Cerrar llave"/>
          <p:cNvSpPr/>
          <p:nvPr/>
        </p:nvSpPr>
        <p:spPr>
          <a:xfrm>
            <a:off x="6143625" y="5000625"/>
            <a:ext cx="285750" cy="85725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5" name="64 Cerrar llave"/>
          <p:cNvSpPr/>
          <p:nvPr/>
        </p:nvSpPr>
        <p:spPr>
          <a:xfrm>
            <a:off x="6143625" y="5929313"/>
            <a:ext cx="285750" cy="85725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5" grpId="0" animBg="1"/>
      <p:bldP spid="24" grpId="0" animBg="1"/>
      <p:bldP spid="37" grpId="0" animBg="1"/>
      <p:bldP spid="38" grpId="0" animBg="1"/>
      <p:bldP spid="39" grpId="0" animBg="1"/>
      <p:bldP spid="40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5" name="Rectangle 4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  <a:r>
              <a:rPr lang="es-ES" sz="3200" b="1" dirty="0" smtClean="0">
                <a:solidFill>
                  <a:srgbClr val="C00000"/>
                </a:solidFill>
              </a:rPr>
              <a:t>  -  VITAMINAS </a:t>
            </a:r>
          </a:p>
        </p:txBody>
      </p:sp>
      <p:sp>
        <p:nvSpPr>
          <p:cNvPr id="48131" name="Text Box 19"/>
          <p:cNvSpPr txBox="1">
            <a:spLocks noChangeArrowheads="1"/>
          </p:cNvSpPr>
          <p:nvPr/>
        </p:nvSpPr>
        <p:spPr bwMode="auto">
          <a:xfrm>
            <a:off x="395288" y="5084763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48132" name="Text Box 37"/>
          <p:cNvSpPr txBox="1">
            <a:spLocks noChangeArrowheads="1"/>
          </p:cNvSpPr>
          <p:nvPr/>
        </p:nvSpPr>
        <p:spPr bwMode="auto">
          <a:xfrm>
            <a:off x="3059113" y="6165850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48133" name="Text Box 48"/>
          <p:cNvSpPr txBox="1">
            <a:spLocks noChangeArrowheads="1"/>
          </p:cNvSpPr>
          <p:nvPr/>
        </p:nvSpPr>
        <p:spPr bwMode="auto">
          <a:xfrm>
            <a:off x="2987675" y="371633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grpSp>
        <p:nvGrpSpPr>
          <p:cNvPr id="48134" name="Group 72"/>
          <p:cNvGrpSpPr>
            <a:grpSpLocks/>
          </p:cNvGrpSpPr>
          <p:nvPr/>
        </p:nvGrpSpPr>
        <p:grpSpPr bwMode="auto">
          <a:xfrm>
            <a:off x="827088" y="1412875"/>
            <a:ext cx="7994650" cy="650875"/>
            <a:chOff x="521" y="890"/>
            <a:chExt cx="5036" cy="410"/>
          </a:xfrm>
        </p:grpSpPr>
        <p:sp>
          <p:nvSpPr>
            <p:cNvPr id="21559" name="Text Box 30"/>
            <p:cNvSpPr txBox="1">
              <a:spLocks noChangeArrowheads="1"/>
            </p:cNvSpPr>
            <p:nvPr/>
          </p:nvSpPr>
          <p:spPr bwMode="auto">
            <a:xfrm>
              <a:off x="521" y="935"/>
              <a:ext cx="771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Niacina</a:t>
              </a:r>
            </a:p>
          </p:txBody>
        </p:sp>
        <p:sp>
          <p:nvSpPr>
            <p:cNvPr id="21560" name="Text Box 31"/>
            <p:cNvSpPr txBox="1">
              <a:spLocks noChangeArrowheads="1"/>
            </p:cNvSpPr>
            <p:nvPr/>
          </p:nvSpPr>
          <p:spPr bwMode="auto">
            <a:xfrm>
              <a:off x="1701" y="935"/>
              <a:ext cx="95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NAD, NADP</a:t>
              </a:r>
            </a:p>
          </p:txBody>
        </p:sp>
        <p:sp>
          <p:nvSpPr>
            <p:cNvPr id="21561" name="Text Box 32"/>
            <p:cNvSpPr txBox="1">
              <a:spLocks noChangeArrowheads="1"/>
            </p:cNvSpPr>
            <p:nvPr/>
          </p:nvSpPr>
          <p:spPr bwMode="auto">
            <a:xfrm>
              <a:off x="2971" y="935"/>
              <a:ext cx="1360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Ion Hidruro (:H </a:t>
              </a:r>
              <a:r>
                <a:rPr lang="es-ES" b="1" baseline="30000">
                  <a:solidFill>
                    <a:schemeClr val="accent2"/>
                  </a:solidFill>
                </a:rPr>
                <a:t>-</a:t>
              </a:r>
              <a:r>
                <a:rPr lang="es-ES" b="1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21562" name="Line 33"/>
            <p:cNvSpPr>
              <a:spLocks noChangeShapeType="1"/>
            </p:cNvSpPr>
            <p:nvPr/>
          </p:nvSpPr>
          <p:spPr bwMode="auto">
            <a:xfrm>
              <a:off x="4377" y="1117"/>
              <a:ext cx="36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63" name="Text Box 35"/>
            <p:cNvSpPr txBox="1">
              <a:spLocks noChangeArrowheads="1"/>
            </p:cNvSpPr>
            <p:nvPr/>
          </p:nvSpPr>
          <p:spPr bwMode="auto">
            <a:xfrm>
              <a:off x="4785" y="890"/>
              <a:ext cx="772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 GAD</a:t>
              </a:r>
            </a:p>
          </p:txBody>
        </p:sp>
        <p:sp>
          <p:nvSpPr>
            <p:cNvPr id="21564" name="Line 54"/>
            <p:cNvSpPr>
              <a:spLocks noChangeShapeType="1"/>
            </p:cNvSpPr>
            <p:nvPr/>
          </p:nvSpPr>
          <p:spPr bwMode="auto">
            <a:xfrm>
              <a:off x="1474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65" name="Line 55"/>
            <p:cNvSpPr>
              <a:spLocks noChangeShapeType="1"/>
            </p:cNvSpPr>
            <p:nvPr/>
          </p:nvSpPr>
          <p:spPr bwMode="auto">
            <a:xfrm>
              <a:off x="2699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5" name="Group 73"/>
          <p:cNvGrpSpPr>
            <a:grpSpLocks/>
          </p:cNvGrpSpPr>
          <p:nvPr/>
        </p:nvGrpSpPr>
        <p:grpSpPr bwMode="auto">
          <a:xfrm>
            <a:off x="395288" y="2357438"/>
            <a:ext cx="8353425" cy="376237"/>
            <a:chOff x="249" y="1434"/>
            <a:chExt cx="5262" cy="237"/>
          </a:xfrm>
        </p:grpSpPr>
        <p:sp>
          <p:nvSpPr>
            <p:cNvPr id="21552" name="Text Box 14"/>
            <p:cNvSpPr txBox="1">
              <a:spLocks noChangeArrowheads="1"/>
            </p:cNvSpPr>
            <p:nvPr/>
          </p:nvSpPr>
          <p:spPr bwMode="auto">
            <a:xfrm>
              <a:off x="249" y="1434"/>
              <a:ext cx="1315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Riboflavina (Vit.B</a:t>
              </a:r>
              <a:r>
                <a:rPr lang="es-ES" sz="1600" b="1" baseline="-25000"/>
                <a:t>2</a:t>
              </a:r>
              <a:r>
                <a:rPr lang="es-ES" sz="1600" b="1"/>
                <a:t>)</a:t>
              </a:r>
            </a:p>
          </p:txBody>
        </p:sp>
        <p:sp>
          <p:nvSpPr>
            <p:cNvPr id="21553" name="Text Box 15"/>
            <p:cNvSpPr txBox="1">
              <a:spLocks noChangeArrowheads="1"/>
            </p:cNvSpPr>
            <p:nvPr/>
          </p:nvSpPr>
          <p:spPr bwMode="auto">
            <a:xfrm>
              <a:off x="1837" y="1434"/>
              <a:ext cx="81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FAD, FMN</a:t>
              </a:r>
            </a:p>
          </p:txBody>
        </p:sp>
        <p:sp>
          <p:nvSpPr>
            <p:cNvPr id="21554" name="Text Box 16"/>
            <p:cNvSpPr txBox="1">
              <a:spLocks noChangeArrowheads="1"/>
            </p:cNvSpPr>
            <p:nvPr/>
          </p:nvSpPr>
          <p:spPr bwMode="auto">
            <a:xfrm>
              <a:off x="3061" y="143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</a:t>
              </a:r>
            </a:p>
          </p:txBody>
        </p:sp>
        <p:sp>
          <p:nvSpPr>
            <p:cNvPr id="21555" name="Line 17"/>
            <p:cNvSpPr>
              <a:spLocks noChangeShapeType="1"/>
            </p:cNvSpPr>
            <p:nvPr/>
          </p:nvSpPr>
          <p:spPr bwMode="auto">
            <a:xfrm>
              <a:off x="4241" y="1570"/>
              <a:ext cx="454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6" name="Text Box 18"/>
            <p:cNvSpPr txBox="1">
              <a:spLocks noChangeArrowheads="1"/>
            </p:cNvSpPr>
            <p:nvPr/>
          </p:nvSpPr>
          <p:spPr bwMode="auto">
            <a:xfrm>
              <a:off x="4876" y="1434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SDH</a:t>
              </a:r>
            </a:p>
          </p:txBody>
        </p:sp>
        <p:sp>
          <p:nvSpPr>
            <p:cNvPr id="21557" name="Line 56"/>
            <p:cNvSpPr>
              <a:spLocks noChangeShapeType="1"/>
            </p:cNvSpPr>
            <p:nvPr/>
          </p:nvSpPr>
          <p:spPr bwMode="auto">
            <a:xfrm>
              <a:off x="2789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8" name="Line 57"/>
            <p:cNvSpPr>
              <a:spLocks noChangeShapeType="1"/>
            </p:cNvSpPr>
            <p:nvPr/>
          </p:nvSpPr>
          <p:spPr bwMode="auto">
            <a:xfrm>
              <a:off x="1610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6" name="Group 74"/>
          <p:cNvGrpSpPr>
            <a:grpSpLocks/>
          </p:cNvGrpSpPr>
          <p:nvPr/>
        </p:nvGrpSpPr>
        <p:grpSpPr bwMode="auto">
          <a:xfrm>
            <a:off x="539750" y="3078163"/>
            <a:ext cx="8353425" cy="376237"/>
            <a:chOff x="340" y="1888"/>
            <a:chExt cx="5262" cy="237"/>
          </a:xfrm>
        </p:grpSpPr>
        <p:sp>
          <p:nvSpPr>
            <p:cNvPr id="21545" name="Text Box 8"/>
            <p:cNvSpPr txBox="1">
              <a:spLocks noChangeArrowheads="1"/>
            </p:cNvSpPr>
            <p:nvPr/>
          </p:nvSpPr>
          <p:spPr bwMode="auto">
            <a:xfrm>
              <a:off x="340" y="1888"/>
              <a:ext cx="1134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Tiamina (Vit. B</a:t>
              </a:r>
              <a:r>
                <a:rPr lang="es-ES" sz="1600" b="1" baseline="-25000"/>
                <a:t>1</a:t>
              </a:r>
              <a:r>
                <a:rPr lang="es-ES" sz="1600" b="1"/>
                <a:t>)</a:t>
              </a:r>
            </a:p>
          </p:txBody>
        </p:sp>
        <p:sp>
          <p:nvSpPr>
            <p:cNvPr id="21546" name="Text Box 10"/>
            <p:cNvSpPr txBox="1">
              <a:spLocks noChangeArrowheads="1"/>
            </p:cNvSpPr>
            <p:nvPr/>
          </p:nvSpPr>
          <p:spPr bwMode="auto">
            <a:xfrm>
              <a:off x="179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PP-tiamina</a:t>
              </a:r>
            </a:p>
          </p:txBody>
        </p:sp>
        <p:sp>
          <p:nvSpPr>
            <p:cNvPr id="21547" name="Text Box 11"/>
            <p:cNvSpPr txBox="1">
              <a:spLocks noChangeArrowheads="1"/>
            </p:cNvSpPr>
            <p:nvPr/>
          </p:nvSpPr>
          <p:spPr bwMode="auto">
            <a:xfrm>
              <a:off x="306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Aldehídos</a:t>
              </a:r>
            </a:p>
          </p:txBody>
        </p:sp>
        <p:sp>
          <p:nvSpPr>
            <p:cNvPr id="21548" name="Line 12"/>
            <p:cNvSpPr>
              <a:spLocks noChangeShapeType="1"/>
            </p:cNvSpPr>
            <p:nvPr/>
          </p:nvSpPr>
          <p:spPr bwMode="auto">
            <a:xfrm>
              <a:off x="4332" y="2024"/>
              <a:ext cx="362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9" name="Text Box 13"/>
            <p:cNvSpPr txBox="1">
              <a:spLocks noChangeArrowheads="1"/>
            </p:cNvSpPr>
            <p:nvPr/>
          </p:nvSpPr>
          <p:spPr bwMode="auto">
            <a:xfrm>
              <a:off x="4830" y="1888"/>
              <a:ext cx="77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PDH, TC</a:t>
              </a:r>
            </a:p>
          </p:txBody>
        </p:sp>
        <p:sp>
          <p:nvSpPr>
            <p:cNvPr id="21550" name="Line 58"/>
            <p:cNvSpPr>
              <a:spLocks noChangeShapeType="1"/>
            </p:cNvSpPr>
            <p:nvPr/>
          </p:nvSpPr>
          <p:spPr bwMode="auto">
            <a:xfrm>
              <a:off x="1519" y="197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1" name="Line 59"/>
            <p:cNvSpPr>
              <a:spLocks noChangeShapeType="1"/>
            </p:cNvSpPr>
            <p:nvPr/>
          </p:nvSpPr>
          <p:spPr bwMode="auto">
            <a:xfrm>
              <a:off x="2744" y="202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7" name="Group 76"/>
          <p:cNvGrpSpPr>
            <a:grpSpLocks/>
          </p:cNvGrpSpPr>
          <p:nvPr/>
        </p:nvGrpSpPr>
        <p:grpSpPr bwMode="auto">
          <a:xfrm>
            <a:off x="539750" y="4292600"/>
            <a:ext cx="8351838" cy="650875"/>
            <a:chOff x="340" y="2704"/>
            <a:chExt cx="5261" cy="410"/>
          </a:xfrm>
        </p:grpSpPr>
        <p:sp>
          <p:nvSpPr>
            <p:cNvPr id="21538" name="Text Box 40"/>
            <p:cNvSpPr txBox="1">
              <a:spLocks noChangeArrowheads="1"/>
            </p:cNvSpPr>
            <p:nvPr/>
          </p:nvSpPr>
          <p:spPr bwMode="auto">
            <a:xfrm>
              <a:off x="340" y="2795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fólico</a:t>
              </a:r>
            </a:p>
          </p:txBody>
        </p:sp>
        <p:sp>
          <p:nvSpPr>
            <p:cNvPr id="21539" name="Text Box 41"/>
            <p:cNvSpPr txBox="1">
              <a:spLocks noChangeArrowheads="1"/>
            </p:cNvSpPr>
            <p:nvPr/>
          </p:nvSpPr>
          <p:spPr bwMode="auto">
            <a:xfrm>
              <a:off x="1837" y="2840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TH</a:t>
              </a:r>
              <a:r>
                <a:rPr lang="es-ES" b="1" baseline="-25000">
                  <a:solidFill>
                    <a:srgbClr val="FF5050"/>
                  </a:solidFill>
                </a:rPr>
                <a:t>4</a:t>
              </a:r>
              <a:endParaRPr lang="es-ES" b="1">
                <a:solidFill>
                  <a:srgbClr val="FF5050"/>
                </a:solidFill>
              </a:endParaRPr>
            </a:p>
          </p:txBody>
        </p:sp>
        <p:sp>
          <p:nvSpPr>
            <p:cNvPr id="21540" name="Text Box 42"/>
            <p:cNvSpPr txBox="1">
              <a:spLocks noChangeArrowheads="1"/>
            </p:cNvSpPr>
            <p:nvPr/>
          </p:nvSpPr>
          <p:spPr bwMode="auto">
            <a:xfrm>
              <a:off x="3061" y="2704"/>
              <a:ext cx="136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   monocarbonados</a:t>
              </a:r>
            </a:p>
          </p:txBody>
        </p:sp>
        <p:sp>
          <p:nvSpPr>
            <p:cNvPr id="21541" name="Text Box 43"/>
            <p:cNvSpPr txBox="1">
              <a:spLocks noChangeArrowheads="1"/>
            </p:cNvSpPr>
            <p:nvPr/>
          </p:nvSpPr>
          <p:spPr bwMode="auto">
            <a:xfrm>
              <a:off x="4740" y="2704"/>
              <a:ext cx="861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>
                  <a:solidFill>
                    <a:schemeClr val="accent2"/>
                  </a:solidFill>
                </a:rPr>
                <a:t>Ser-</a:t>
              </a:r>
              <a:r>
                <a:rPr lang="es-ES" b="1" i="1" dirty="0" err="1">
                  <a:solidFill>
                    <a:schemeClr val="accent2"/>
                  </a:solidFill>
                </a:rPr>
                <a:t>Tre</a:t>
              </a:r>
              <a:r>
                <a:rPr lang="es-ES" b="1" i="1" dirty="0">
                  <a:solidFill>
                    <a:schemeClr val="accent2"/>
                  </a:solidFill>
                </a:rPr>
                <a:t> </a:t>
              </a:r>
              <a:r>
                <a:rPr lang="es-ES" b="1" i="1" dirty="0" err="1">
                  <a:solidFill>
                    <a:schemeClr val="accent2"/>
                  </a:solidFill>
                </a:rPr>
                <a:t>Deshidrat</a:t>
              </a:r>
              <a:r>
                <a:rPr lang="es-ES" b="1" i="1" dirty="0">
                  <a:solidFill>
                    <a:schemeClr val="accent2"/>
                  </a:solidFill>
                </a:rPr>
                <a:t>.</a:t>
              </a:r>
            </a:p>
          </p:txBody>
        </p:sp>
        <p:sp>
          <p:nvSpPr>
            <p:cNvPr id="21542" name="Line 46"/>
            <p:cNvSpPr>
              <a:spLocks noChangeShapeType="1"/>
            </p:cNvSpPr>
            <p:nvPr/>
          </p:nvSpPr>
          <p:spPr bwMode="auto">
            <a:xfrm>
              <a:off x="4468" y="2886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3" name="Line 60"/>
            <p:cNvSpPr>
              <a:spLocks noChangeShapeType="1"/>
            </p:cNvSpPr>
            <p:nvPr/>
          </p:nvSpPr>
          <p:spPr bwMode="auto">
            <a:xfrm>
              <a:off x="2835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4" name="Line 63"/>
            <p:cNvSpPr>
              <a:spLocks noChangeShapeType="1"/>
            </p:cNvSpPr>
            <p:nvPr/>
          </p:nvSpPr>
          <p:spPr bwMode="auto">
            <a:xfrm>
              <a:off x="1474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8" name="Group 78"/>
          <p:cNvGrpSpPr>
            <a:grpSpLocks/>
          </p:cNvGrpSpPr>
          <p:nvPr/>
        </p:nvGrpSpPr>
        <p:grpSpPr bwMode="auto">
          <a:xfrm>
            <a:off x="611188" y="6021388"/>
            <a:ext cx="7993062" cy="650875"/>
            <a:chOff x="385" y="3793"/>
            <a:chExt cx="5035" cy="410"/>
          </a:xfrm>
        </p:grpSpPr>
        <p:sp>
          <p:nvSpPr>
            <p:cNvPr id="21531" name="Text Box 36"/>
            <p:cNvSpPr txBox="1">
              <a:spLocks noChangeArrowheads="1"/>
            </p:cNvSpPr>
            <p:nvPr/>
          </p:nvSpPr>
          <p:spPr bwMode="auto">
            <a:xfrm>
              <a:off x="385" y="3838"/>
              <a:ext cx="1044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lipoico</a:t>
              </a:r>
            </a:p>
          </p:txBody>
        </p:sp>
        <p:sp>
          <p:nvSpPr>
            <p:cNvPr id="21532" name="Text Box 38"/>
            <p:cNvSpPr txBox="1">
              <a:spLocks noChangeArrowheads="1"/>
            </p:cNvSpPr>
            <p:nvPr/>
          </p:nvSpPr>
          <p:spPr bwMode="auto">
            <a:xfrm>
              <a:off x="1837" y="383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Lipoamida</a:t>
              </a:r>
            </a:p>
          </p:txBody>
        </p:sp>
        <p:sp>
          <p:nvSpPr>
            <p:cNvPr id="21533" name="Text Box 39"/>
            <p:cNvSpPr txBox="1">
              <a:spLocks noChangeArrowheads="1"/>
            </p:cNvSpPr>
            <p:nvPr/>
          </p:nvSpPr>
          <p:spPr bwMode="auto">
            <a:xfrm>
              <a:off x="3107" y="3793"/>
              <a:ext cx="1225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 y grupos acilos. </a:t>
              </a:r>
            </a:p>
          </p:txBody>
        </p:sp>
        <p:sp>
          <p:nvSpPr>
            <p:cNvPr id="21534" name="Line 50"/>
            <p:cNvSpPr>
              <a:spLocks noChangeShapeType="1"/>
            </p:cNvSpPr>
            <p:nvPr/>
          </p:nvSpPr>
          <p:spPr bwMode="auto">
            <a:xfrm>
              <a:off x="4377" y="4020"/>
              <a:ext cx="408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5" name="Text Box 51"/>
            <p:cNvSpPr txBox="1">
              <a:spLocks noChangeArrowheads="1"/>
            </p:cNvSpPr>
            <p:nvPr/>
          </p:nvSpPr>
          <p:spPr bwMode="auto">
            <a:xfrm>
              <a:off x="4921" y="3884"/>
              <a:ext cx="499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</a:t>
              </a:r>
            </a:p>
          </p:txBody>
        </p:sp>
        <p:sp>
          <p:nvSpPr>
            <p:cNvPr id="21536" name="Line 62"/>
            <p:cNvSpPr>
              <a:spLocks noChangeShapeType="1"/>
            </p:cNvSpPr>
            <p:nvPr/>
          </p:nvSpPr>
          <p:spPr bwMode="auto">
            <a:xfrm>
              <a:off x="1565" y="392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7" name="Line 64"/>
            <p:cNvSpPr>
              <a:spLocks noChangeShapeType="1"/>
            </p:cNvSpPr>
            <p:nvPr/>
          </p:nvSpPr>
          <p:spPr bwMode="auto">
            <a:xfrm>
              <a:off x="2880" y="397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9" name="Group 77"/>
          <p:cNvGrpSpPr>
            <a:grpSpLocks/>
          </p:cNvGrpSpPr>
          <p:nvPr/>
        </p:nvGrpSpPr>
        <p:grpSpPr bwMode="auto">
          <a:xfrm>
            <a:off x="539750" y="5157788"/>
            <a:ext cx="8351838" cy="650875"/>
            <a:chOff x="340" y="3249"/>
            <a:chExt cx="5261" cy="410"/>
          </a:xfrm>
        </p:grpSpPr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340" y="3294"/>
              <a:ext cx="1089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Piridoxina (B</a:t>
              </a:r>
              <a:r>
                <a:rPr lang="es-ES" sz="1600" b="1" baseline="-25000"/>
                <a:t>6</a:t>
              </a:r>
              <a:r>
                <a:rPr lang="es-ES" sz="1600" b="1"/>
                <a:t>)</a:t>
              </a: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1837" y="329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P-piridoxal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3107" y="3249"/>
              <a:ext cx="127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Transferencia grupos aminos</a:t>
              </a: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auto">
            <a:xfrm>
              <a:off x="4694" y="3249"/>
              <a:ext cx="907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>
                  <a:solidFill>
                    <a:schemeClr val="accent2"/>
                  </a:solidFill>
                </a:rPr>
                <a:t>Transaminasas</a:t>
              </a:r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>
              <a:off x="4422" y="3475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9" name="Line 61"/>
            <p:cNvSpPr>
              <a:spLocks noChangeShapeType="1"/>
            </p:cNvSpPr>
            <p:nvPr/>
          </p:nvSpPr>
          <p:spPr bwMode="auto">
            <a:xfrm>
              <a:off x="1474" y="3385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0" name="Line 65"/>
            <p:cNvSpPr>
              <a:spLocks noChangeShapeType="1"/>
            </p:cNvSpPr>
            <p:nvPr/>
          </p:nvSpPr>
          <p:spPr bwMode="auto">
            <a:xfrm>
              <a:off x="2789" y="3430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40" name="Group 75"/>
          <p:cNvGrpSpPr>
            <a:grpSpLocks/>
          </p:cNvGrpSpPr>
          <p:nvPr/>
        </p:nvGrpSpPr>
        <p:grpSpPr bwMode="auto">
          <a:xfrm>
            <a:off x="395288" y="3654425"/>
            <a:ext cx="8353425" cy="519113"/>
            <a:chOff x="249" y="2251"/>
            <a:chExt cx="5262" cy="327"/>
          </a:xfrm>
        </p:grpSpPr>
        <p:sp>
          <p:nvSpPr>
            <p:cNvPr id="21517" name="Text Box 47"/>
            <p:cNvSpPr txBox="1">
              <a:spLocks noChangeArrowheads="1"/>
            </p:cNvSpPr>
            <p:nvPr/>
          </p:nvSpPr>
          <p:spPr bwMode="auto">
            <a:xfrm>
              <a:off x="249" y="2341"/>
              <a:ext cx="140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pantoténico</a:t>
              </a:r>
            </a:p>
          </p:txBody>
        </p:sp>
        <p:sp>
          <p:nvSpPr>
            <p:cNvPr id="21518" name="Text Box 49"/>
            <p:cNvSpPr txBox="1">
              <a:spLocks noChangeArrowheads="1"/>
            </p:cNvSpPr>
            <p:nvPr/>
          </p:nvSpPr>
          <p:spPr bwMode="auto">
            <a:xfrm>
              <a:off x="1837" y="2341"/>
              <a:ext cx="998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Coenzima A</a:t>
              </a:r>
            </a:p>
          </p:txBody>
        </p:sp>
        <p:sp>
          <p:nvSpPr>
            <p:cNvPr id="21519" name="Text Box 52"/>
            <p:cNvSpPr txBox="1">
              <a:spLocks noChangeArrowheads="1"/>
            </p:cNvSpPr>
            <p:nvPr/>
          </p:nvSpPr>
          <p:spPr bwMode="auto">
            <a:xfrm>
              <a:off x="3107" y="2341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acilo</a:t>
              </a:r>
            </a:p>
          </p:txBody>
        </p:sp>
        <p:sp>
          <p:nvSpPr>
            <p:cNvPr id="21520" name="Line 53"/>
            <p:cNvSpPr>
              <a:spLocks noChangeShapeType="1"/>
            </p:cNvSpPr>
            <p:nvPr/>
          </p:nvSpPr>
          <p:spPr bwMode="auto">
            <a:xfrm>
              <a:off x="4377" y="2432"/>
              <a:ext cx="40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1" name="Line 66"/>
            <p:cNvSpPr>
              <a:spLocks noChangeShapeType="1"/>
            </p:cNvSpPr>
            <p:nvPr/>
          </p:nvSpPr>
          <p:spPr bwMode="auto">
            <a:xfrm>
              <a:off x="2880" y="2478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2" name="Line 67"/>
            <p:cNvSpPr>
              <a:spLocks noChangeShapeType="1"/>
            </p:cNvSpPr>
            <p:nvPr/>
          </p:nvSpPr>
          <p:spPr bwMode="auto">
            <a:xfrm>
              <a:off x="1655" y="2478"/>
              <a:ext cx="13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3" name="Text Box 68"/>
            <p:cNvSpPr txBox="1">
              <a:spLocks noChangeArrowheads="1"/>
            </p:cNvSpPr>
            <p:nvPr/>
          </p:nvSpPr>
          <p:spPr bwMode="auto">
            <a:xfrm>
              <a:off x="4876" y="2251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 err="1">
                  <a:solidFill>
                    <a:schemeClr val="accent2"/>
                  </a:solidFill>
                </a:rPr>
                <a:t>Tiolasa</a:t>
              </a:r>
              <a:endParaRPr lang="es-ES" b="1" i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Enzimas que requieren</a:t>
            </a:r>
            <a:r>
              <a:rPr lang="es-ES" sz="3200" b="1" dirty="0" smtClean="0">
                <a:solidFill>
                  <a:srgbClr val="C00000"/>
                </a:solidFill>
              </a:rPr>
              <a:t> </a:t>
            </a:r>
            <a:br>
              <a:rPr lang="es-ES" sz="3200" b="1" dirty="0" smtClean="0">
                <a:solidFill>
                  <a:srgbClr val="C00000"/>
                </a:solidFill>
              </a:rPr>
            </a:br>
            <a:r>
              <a:rPr lang="es-ES" sz="3200" b="1" dirty="0" smtClean="0">
                <a:solidFill>
                  <a:srgbClr val="C00000"/>
                </a:solidFill>
              </a:rPr>
              <a:t>Iones Metálicos como COFACTORES</a:t>
            </a:r>
            <a:br>
              <a:rPr lang="es-ES" sz="3200" b="1" dirty="0" smtClean="0">
                <a:solidFill>
                  <a:srgbClr val="C00000"/>
                </a:solidFill>
              </a:rPr>
            </a:br>
            <a:r>
              <a:rPr lang="es-ES" sz="2700" b="1" dirty="0" smtClean="0">
                <a:solidFill>
                  <a:srgbClr val="C00000"/>
                </a:solidFill>
              </a:rPr>
              <a:t>(METALOENZIMAS)</a:t>
            </a: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539750" y="1773238"/>
            <a:ext cx="2447925" cy="12017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Citocromo oxidasa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Catalasa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Peroxidasa</a:t>
            </a: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3419475" y="2133600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58" name="Oval 6"/>
          <p:cNvSpPr>
            <a:spLocks noChangeArrowheads="1"/>
          </p:cNvSpPr>
          <p:nvPr/>
        </p:nvSpPr>
        <p:spPr bwMode="auto">
          <a:xfrm>
            <a:off x="5795963" y="1628775"/>
            <a:ext cx="1439862" cy="11509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Fe</a:t>
            </a:r>
            <a:r>
              <a:rPr lang="es-ES" b="1" baseline="30000">
                <a:latin typeface="Calibri" pitchFamily="34" charset="0"/>
              </a:rPr>
              <a:t>++ </a:t>
            </a:r>
            <a:r>
              <a:rPr lang="es-ES" b="1">
                <a:latin typeface="Calibri" pitchFamily="34" charset="0"/>
              </a:rPr>
              <a:t>ó Fe</a:t>
            </a:r>
            <a:r>
              <a:rPr lang="es-ES" b="1" baseline="30000">
                <a:latin typeface="Calibri" pitchFamily="34" charset="0"/>
              </a:rPr>
              <a:t>+++ 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50863" y="3357563"/>
            <a:ext cx="2592387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Anhidrasa carbónica</a:t>
            </a:r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3500438" y="35004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61" name="Oval 9"/>
          <p:cNvSpPr>
            <a:spLocks noChangeArrowheads="1"/>
          </p:cNvSpPr>
          <p:nvPr/>
        </p:nvSpPr>
        <p:spPr bwMode="auto">
          <a:xfrm>
            <a:off x="5929313" y="3068638"/>
            <a:ext cx="1008062" cy="792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Zn</a:t>
            </a:r>
            <a:r>
              <a:rPr lang="es-ES" b="1" baseline="30000">
                <a:latin typeface="Calibri" pitchFamily="34" charset="0"/>
              </a:rPr>
              <a:t>++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571500" y="4076700"/>
            <a:ext cx="2520950" cy="1201738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Hexoquinasa</a:t>
            </a:r>
            <a:endParaRPr lang="es-ES" b="1" i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Glucosa-6-fosfatasa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Piruvato</a:t>
            </a:r>
            <a:r>
              <a:rPr lang="es-ES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quinasa</a:t>
            </a:r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3500438" y="46529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68" name="Oval 16"/>
          <p:cNvSpPr>
            <a:spLocks noChangeArrowheads="1"/>
          </p:cNvSpPr>
          <p:nvPr/>
        </p:nvSpPr>
        <p:spPr bwMode="auto">
          <a:xfrm>
            <a:off x="6000750" y="4292600"/>
            <a:ext cx="1008063" cy="720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Mg</a:t>
            </a:r>
            <a:r>
              <a:rPr lang="es-ES" b="1" baseline="30000">
                <a:latin typeface="Calibri" pitchFamily="34" charset="0"/>
              </a:rPr>
              <a:t>++</a:t>
            </a:r>
            <a:endParaRPr lang="es-E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2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25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  <p:bldP spid="125957" grpId="0" animBg="1"/>
      <p:bldP spid="125958" grpId="0" animBg="1"/>
      <p:bldP spid="125959" grpId="0" animBg="1"/>
      <p:bldP spid="125960" grpId="0" animBg="1"/>
      <p:bldP spid="125961" grpId="0" animBg="1"/>
      <p:bldP spid="125966" grpId="0" animBg="1"/>
      <p:bldP spid="125967" grpId="0" animBg="1"/>
      <p:bldP spid="12596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3000" b="1" dirty="0" smtClean="0">
                <a:solidFill>
                  <a:srgbClr val="C20E79"/>
                </a:solidFill>
              </a:rPr>
              <a:t>COMPARTIMENTALIZACION: Diferente localización dentro de la célula (Enzimas mitocondriales, </a:t>
            </a:r>
            <a:r>
              <a:rPr lang="es-MX" sz="3000" b="1" dirty="0" err="1" smtClean="0">
                <a:solidFill>
                  <a:srgbClr val="C20E79"/>
                </a:solidFill>
              </a:rPr>
              <a:t>liosomales</a:t>
            </a:r>
            <a:r>
              <a:rPr lang="es-MX" sz="3000" b="1" dirty="0" smtClean="0">
                <a:solidFill>
                  <a:srgbClr val="C20E79"/>
                </a:solidFill>
              </a:rPr>
              <a:t>, </a:t>
            </a:r>
            <a:r>
              <a:rPr lang="es-MX" sz="3000" b="1" dirty="0" err="1" smtClean="0">
                <a:solidFill>
                  <a:srgbClr val="C20E79"/>
                </a:solidFill>
              </a:rPr>
              <a:t>citosólicas</a:t>
            </a:r>
            <a:r>
              <a:rPr lang="es-MX" sz="3000" b="1" dirty="0" smtClean="0">
                <a:solidFill>
                  <a:srgbClr val="C20E79"/>
                </a:solidFill>
              </a:rPr>
              <a:t>, de membrana)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MX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b="1" dirty="0" smtClean="0">
                <a:solidFill>
                  <a:srgbClr val="159B48"/>
                </a:solidFill>
              </a:rPr>
              <a:t>SISTEMAS MULTIENZIMATICOS: Enzimas relacionadas, ordenadas espacialmente en una secuencia de reacciones (</a:t>
            </a:r>
            <a:r>
              <a:rPr lang="es-MX" sz="2800" b="1" dirty="0" err="1" smtClean="0">
                <a:solidFill>
                  <a:srgbClr val="159B48"/>
                </a:solidFill>
              </a:rPr>
              <a:t>Ej</a:t>
            </a:r>
            <a:r>
              <a:rPr lang="es-MX" sz="2800" b="1" dirty="0" smtClean="0">
                <a:solidFill>
                  <a:srgbClr val="159B48"/>
                </a:solidFill>
              </a:rPr>
              <a:t>: Cadena respiratoria)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MX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ENZIMAS MULTIFUNCIONALES: Una enzima que presenta distintos sitios catalíticos que catalizan deferentes reacciones (</a:t>
            </a:r>
            <a:r>
              <a:rPr lang="es-MX" sz="2800" b="1" dirty="0" err="1" smtClean="0">
                <a:solidFill>
                  <a:schemeClr val="accent6">
                    <a:lumMod val="75000"/>
                  </a:schemeClr>
                </a:solidFill>
              </a:rPr>
              <a:t>Ej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: Acido graso  </a:t>
            </a:r>
            <a:r>
              <a:rPr lang="es-MX" sz="2800" b="1" dirty="0" err="1" smtClean="0">
                <a:solidFill>
                  <a:schemeClr val="accent6">
                    <a:lumMod val="75000"/>
                  </a:schemeClr>
                </a:solidFill>
              </a:rPr>
              <a:t>sintasa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s-ES" sz="2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73050"/>
            <a:ext cx="8229600" cy="1143000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 LAS ENZIMAS</a:t>
            </a:r>
            <a:endParaRPr lang="es-E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3 CuadroTexto"/>
          <p:cNvSpPr txBox="1">
            <a:spLocks noChangeArrowheads="1"/>
          </p:cNvSpPr>
          <p:nvPr/>
        </p:nvSpPr>
        <p:spPr bwMode="auto">
          <a:xfrm>
            <a:off x="500063" y="1214438"/>
            <a:ext cx="7858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 i="1">
                <a:solidFill>
                  <a:srgbClr val="C00000"/>
                </a:solidFill>
                <a:latin typeface="Calibri" pitchFamily="34" charset="0"/>
              </a:rPr>
              <a:t>BIBLIOGRAFÍA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 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-BLANCO, A., "Química Biológica", Ed. El Ateneo, 9° Edición, Bs.As, 2011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-CHAMPE, HARVEY, FERRIER, “Bioquímica”,Ed Mac Graw- Hill Interamericana, 3° Edición. 2006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-LEHNINGER, A.L., NELSON, D., COX, M., "Principios de Bioquímica", Editorial Omega, S.A., 4° Ed., 2006. Reimpresión año 2008.</a:t>
            </a:r>
          </a:p>
          <a:p>
            <a:endParaRPr lang="es-AR" sz="2400" b="1" i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3000" y="857250"/>
          <a:ext cx="7075532" cy="5000666"/>
        </p:xfrm>
        <a:graphic>
          <a:graphicData uri="http://schemas.openxmlformats.org/drawingml/2006/table">
            <a:tbl>
              <a:tblPr/>
              <a:tblGrid>
                <a:gridCol w="646113"/>
                <a:gridCol w="2500329"/>
                <a:gridCol w="1071570"/>
                <a:gridCol w="714380"/>
                <a:gridCol w="1428760"/>
                <a:gridCol w="714380"/>
              </a:tblGrid>
              <a:tr h="693194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Código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Materias del Segundo Año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Período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Tipo de Cursado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u="sng">
                          <a:solidFill>
                            <a:srgbClr val="FF8F44"/>
                          </a:solidFill>
                          <a:latin typeface="Arial"/>
                          <a:hlinkClick r:id="rId2"/>
                        </a:rPr>
                        <a:t>Programas Disponibles(*)</a:t>
                      </a:r>
                      <a:endParaRPr lang="es-AR" sz="1000" b="1">
                        <a:latin typeface="Arial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Correlativas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11 (22)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BROMATOLOGIA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4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12 (505)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PSICOLOGIA GENERAL Y EVOLUTIVA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7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8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9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13 (845)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MICROBIOLOGIA Y PARASITOLOGIA ALIMENTARIAS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0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1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2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14 (846)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NUTRICION NORMAL 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4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15 (326)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TECNOLOGÍA DE LOS ALIMENTOS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7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16 (847)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NUTRICION MATERNO INFANTIL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8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9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0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17 (848)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TÉCNICA DIETÉTICA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21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2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3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18 (865)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NUTRICIÓN NORMAL II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4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Rectángulo"/>
          <p:cNvSpPr>
            <a:spLocks noChangeArrowheads="1"/>
          </p:cNvSpPr>
          <p:nvPr/>
        </p:nvSpPr>
        <p:spPr bwMode="auto">
          <a:xfrm>
            <a:off x="928688" y="285750"/>
            <a:ext cx="7215187" cy="64944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ALGUNAS PREGUNTAS QUE PODREMOS RESPONDER EN </a:t>
            </a: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QUÍMICA BIOLÓGICA</a:t>
            </a:r>
            <a:endParaRPr lang="es-AR" sz="1600" b="1" dirty="0">
              <a:solidFill>
                <a:srgbClr val="C20E79"/>
              </a:solidFill>
              <a:latin typeface="Comic Sans MS" pitchFamily="66" charset="0"/>
              <a:cs typeface="Arial" charset="0"/>
            </a:endParaRPr>
          </a:p>
          <a:p>
            <a:pPr>
              <a:defRPr/>
            </a:pPr>
            <a:endParaRPr lang="es-AR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rgbClr val="7030A0"/>
                </a:solidFill>
                <a:latin typeface="Comic Sans MS" pitchFamily="66" charset="0"/>
                <a:cs typeface="Arial" charset="0"/>
              </a:rPr>
              <a:t>Si sumerjo los choclos recién cosechados en agua hirviendo unos minutos, se conserva su sabor dulce. ¿Cómo ocurre esto? 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¿Qué nutriente aporta más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energía 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en su degradación completa: un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azúcar o un aminoácido 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de igual número de átomos de C? ¿por qué?</a:t>
            </a:r>
            <a:endParaRPr lang="es-AR" sz="1600" b="1" dirty="0">
              <a:solidFill>
                <a:srgbClr val="08A80C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El arsénico es muy tóxico para la mayoría de los organismos, </a:t>
            </a:r>
          </a:p>
          <a:p>
            <a:pPr algn="ctr">
              <a:defRPr/>
            </a:pPr>
            <a:r>
              <a:rPr lang="es-AR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¿cómo se explica?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¿Por qué vulgarmente hablamos de “colesterol bueno” </a:t>
            </a:r>
          </a:p>
          <a:p>
            <a:pPr algn="ctr">
              <a:defRPr/>
            </a:pPr>
            <a:r>
              <a:rPr lang="es-AR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y “colesterol malo”?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7030A0"/>
                </a:solidFill>
                <a:latin typeface="Comic Sans MS" pitchFamily="66" charset="0"/>
                <a:cs typeface="Arial" charset="0"/>
              </a:rPr>
              <a:t>¿Por qué un exceso de azúcares en la dieta conduce a un aumento de los depósitos de grasa y de peso corporal?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¿Qué es la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urea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, cómo se produce y elimina?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¿Qué sucede si se ingiere un exceso de </a:t>
            </a:r>
            <a:r>
              <a:rPr lang="es-ES_tradnl" sz="1600" b="1" i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Vitamina A</a:t>
            </a: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?</a:t>
            </a: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¿La deficiencia de cuál </a:t>
            </a:r>
            <a:r>
              <a:rPr lang="es-ES_tradnl" sz="1600" b="1" i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oligoelemento</a:t>
            </a: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 causa la enfermedad llamada “bocio”?</a:t>
            </a:r>
          </a:p>
          <a:p>
            <a:pPr algn="ctr">
              <a:defRPr/>
            </a:pPr>
            <a:endParaRPr lang="es-ES_tradnl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¿Cómo hace frente el organismo a una situación de “inanición” 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o ayuno prolongado?</a:t>
            </a:r>
            <a:endParaRPr lang="es-AR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4438" y="1143000"/>
          <a:ext cx="6286544" cy="5875200"/>
        </p:xfrm>
        <a:graphic>
          <a:graphicData uri="http://schemas.openxmlformats.org/drawingml/2006/table">
            <a:tbl>
              <a:tblPr/>
              <a:tblGrid>
                <a:gridCol w="6286544"/>
              </a:tblGrid>
              <a:tr h="343105">
                <a:tc>
                  <a:txBody>
                    <a:bodyPr/>
                    <a:lstStyle/>
                    <a:p>
                      <a:pPr algn="l"/>
                      <a:endParaRPr lang="es-A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7239" marR="57239" marT="28620" marB="28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63">
                <a:tc>
                  <a:txBody>
                    <a:bodyPr/>
                    <a:lstStyle/>
                    <a:p>
                      <a:pPr algn="ctr"/>
                      <a:r>
                        <a:rPr lang="es-AR" sz="1600" b="1" dirty="0" smtClean="0">
                          <a:solidFill>
                            <a:srgbClr val="3E3E3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PROGRAMA SINTETICO</a:t>
                      </a:r>
                    </a:p>
                    <a:p>
                      <a:pPr algn="l"/>
                      <a:r>
                        <a:rPr lang="es-AR" sz="1600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</a:t>
                      </a:r>
                      <a:r>
                        <a:rPr lang="es-AR" sz="1600" b="1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Introducción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a la Bioquímica de la Nutrición.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Objeto de estudio. Herramientas para comprender el Metabolismo. Enzimas. 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2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Cadena respiratoria. Fosforilación oxidativa.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3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r>
                        <a:rPr lang="es-AR" sz="1600" b="1" i="0" dirty="0" smtClean="0">
                          <a:solidFill>
                            <a:schemeClr val="accent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i="0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i="0" dirty="0">
                          <a:solidFill>
                            <a:schemeClr val="accent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los carbohidratos: Digestión. Vía </a:t>
                      </a:r>
                      <a:b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Glicolítica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Lanzadera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del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glicerofosfato</a:t>
                      </a:r>
                      <a:r>
                        <a:rPr lang="es-A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4: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Destinos del Piruvato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Ciclo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Krebs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Vía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las </a:t>
                      </a:r>
                      <a:b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Pentosa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fosfato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5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Gluconeogénesis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s-AR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del glucógeno.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6 y 7: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los 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lípidos: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Digestión. Transporte. 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Lipogénesis y Lipólisis.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8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de Aminoácidos: Digestión. Degradación y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destino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los esqueletos carbonados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 Ciclo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la urea 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Bolilla </a:t>
                      </a: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9: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de Purinas, pirimidinas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y Metabolismo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del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grupo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Hemo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10: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Acidos Nucleicos: DNA y RNA. Síntesis de proteínas.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Tema 11: Minerales.</a:t>
                      </a:r>
                      <a:r>
                        <a:rPr lang="es-AR" sz="16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Vitaminas.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Metabolismo.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12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Hormonas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 Características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y función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13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Integración metabólica. Homeostasis.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100" dirty="0">
                          <a:solidFill>
                            <a:srgbClr val="3E3E3E"/>
                          </a:solidFill>
                        </a:rPr>
                        <a:t/>
                      </a:r>
                      <a:br>
                        <a:rPr lang="es-AR" sz="1100" dirty="0">
                          <a:solidFill>
                            <a:srgbClr val="3E3E3E"/>
                          </a:solidFill>
                        </a:rPr>
                      </a:br>
                      <a:endParaRPr lang="es-AR" sz="1100" dirty="0">
                        <a:solidFill>
                          <a:srgbClr val="3E3E3E"/>
                        </a:solidFill>
                      </a:endParaRPr>
                    </a:p>
                  </a:txBody>
                  <a:tcPr marL="57239" marR="57239" marT="28620" marB="28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786063" y="285750"/>
            <a:ext cx="2808287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NUTRICIÓN</a:t>
            </a:r>
          </a:p>
          <a:p>
            <a:pPr algn="ctr">
              <a:defRPr/>
            </a:pPr>
            <a:endParaRPr lang="es-ES_tradnl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QUÍMICA BIOLÓGICA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A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 Rectángulo"/>
          <p:cNvSpPr>
            <a:spLocks noChangeArrowheads="1"/>
          </p:cNvSpPr>
          <p:nvPr/>
        </p:nvSpPr>
        <p:spPr bwMode="auto">
          <a:xfrm>
            <a:off x="571500" y="642938"/>
            <a:ext cx="7572375" cy="5816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s-AR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PROGRAMA ANALITICO Y/O DE EXAMEN </a:t>
            </a:r>
            <a: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AR" sz="2400" dirty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es-AR" sz="2400" dirty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Tema 1</a:t>
            </a:r>
            <a:r>
              <a:rPr lang="es-AR" sz="2000" b="1" dirty="0">
                <a:latin typeface="Arial" charset="0"/>
                <a:cs typeface="Arial" charset="0"/>
              </a:rPr>
              <a:t>: 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Introducción a la </a:t>
            </a:r>
            <a:r>
              <a:rPr lang="es-AR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Bioquímica de la Nutrición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Objeto de estudio. Relación con otras ramas de las ciencias biológicas y de la salud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</a:p>
          <a:p>
            <a:pPr algn="just">
              <a:defRPr/>
            </a:pPr>
            <a:r>
              <a:rPr lang="es-ES_tradnl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Compuestos constituyentes de la materia viva. </a:t>
            </a:r>
            <a:r>
              <a:rPr lang="en-US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Función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de los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nutrientes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otros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componentes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dietéticos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en la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nutrición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</a:p>
          <a:p>
            <a:pPr algn="just">
              <a:defRPr/>
            </a:pPr>
            <a:r>
              <a:rPr lang="en-US" sz="2000" b="1" dirty="0" err="1">
                <a:solidFill>
                  <a:srgbClr val="3F0AC4"/>
                </a:solidFill>
                <a:latin typeface="Arial" charset="0"/>
                <a:cs typeface="Arial" charset="0"/>
              </a:rPr>
              <a:t>Concepto</a:t>
            </a:r>
            <a:r>
              <a:rPr lang="en-US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 de </a:t>
            </a:r>
            <a:r>
              <a:rPr lang="en-US" sz="2000" b="1" dirty="0" err="1">
                <a:solidFill>
                  <a:srgbClr val="3F0AC4"/>
                </a:solidFill>
                <a:latin typeface="Arial" charset="0"/>
                <a:cs typeface="Arial" charset="0"/>
              </a:rPr>
              <a:t>Metabolismo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Anabolismo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catabolismo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Vías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,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ciclos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cascadas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metabólicas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</a:p>
          <a:p>
            <a:pPr algn="just">
              <a:defRPr/>
            </a:pPr>
            <a:r>
              <a:rPr lang="es-AR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Enzimas.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Caracteres generales. Nomenclatura y clasificación. Coenzimas. </a:t>
            </a:r>
            <a:r>
              <a:rPr lang="es-AR" sz="2000" dirty="0">
                <a:latin typeface="Arial" charset="0"/>
                <a:cs typeface="Arial" charset="0"/>
              </a:rPr>
              <a:t>Cinética enzimática. Factores que afectan la actividad enzimática: temperatura, pH, concentración de enzima y concentración de sustrato. Ecuación de </a:t>
            </a:r>
            <a:r>
              <a:rPr lang="es-AR" sz="2000" dirty="0" err="1">
                <a:latin typeface="Arial" charset="0"/>
                <a:cs typeface="Arial" charset="0"/>
              </a:rPr>
              <a:t>Michaelis-Menten</a:t>
            </a:r>
            <a:r>
              <a:rPr lang="es-AR" sz="2000" dirty="0">
                <a:latin typeface="Arial" charset="0"/>
                <a:cs typeface="Arial" charset="0"/>
              </a:rPr>
              <a:t>. Inhibición de enzimas, competitiva y no competitiva. Regulación enzimática: </a:t>
            </a:r>
            <a:r>
              <a:rPr lang="es-AR" sz="2000" dirty="0" err="1">
                <a:latin typeface="Arial" charset="0"/>
                <a:cs typeface="Arial" charset="0"/>
              </a:rPr>
              <a:t>compartimentalización</a:t>
            </a:r>
            <a:r>
              <a:rPr lang="es-AR" sz="2000" dirty="0">
                <a:latin typeface="Arial" charset="0"/>
                <a:cs typeface="Arial" charset="0"/>
              </a:rPr>
              <a:t>, enzimas </a:t>
            </a:r>
            <a:r>
              <a:rPr lang="es-AR" sz="2000" dirty="0" err="1">
                <a:latin typeface="Arial" charset="0"/>
                <a:cs typeface="Arial" charset="0"/>
              </a:rPr>
              <a:t>alostéricas</a:t>
            </a:r>
            <a:r>
              <a:rPr lang="es-AR" sz="2000" dirty="0">
                <a:latin typeface="Arial" charset="0"/>
                <a:cs typeface="Arial" charset="0"/>
              </a:rPr>
              <a:t>, modificación por unión covalente. </a:t>
            </a:r>
            <a:r>
              <a:rPr lang="es-AR" sz="2000" dirty="0" err="1">
                <a:latin typeface="Arial" charset="0"/>
                <a:cs typeface="Arial" charset="0"/>
              </a:rPr>
              <a:t>Isoenzimas</a:t>
            </a:r>
            <a:r>
              <a:rPr lang="es-AR" sz="2000" dirty="0">
                <a:latin typeface="Arial" charset="0"/>
                <a:cs typeface="Arial" charset="0"/>
              </a:rPr>
              <a:t>. </a:t>
            </a:r>
            <a:r>
              <a:rPr lang="es-AR" sz="2000" dirty="0" err="1">
                <a:latin typeface="Arial" charset="0"/>
                <a:cs typeface="Arial" charset="0"/>
              </a:rPr>
              <a:t>Zimógenos</a:t>
            </a:r>
            <a:r>
              <a:rPr lang="es-AR" sz="2000" dirty="0">
                <a:latin typeface="Arial" charset="0"/>
                <a:cs typeface="Arial" charset="0"/>
              </a:rPr>
              <a:t>.</a:t>
            </a:r>
            <a:endParaRPr lang="es-AR" sz="2000" b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es-AR" sz="1600" b="1" dirty="0">
              <a:latin typeface="Arial" charset="0"/>
              <a:cs typeface="Arial" charset="0"/>
            </a:endParaRP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6 CuadroTexto"/>
          <p:cNvSpPr txBox="1">
            <a:spLocks noChangeArrowheads="1"/>
          </p:cNvSpPr>
          <p:nvPr/>
        </p:nvSpPr>
        <p:spPr bwMode="auto">
          <a:xfrm>
            <a:off x="0" y="2000250"/>
            <a:ext cx="91059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¿Qué cambios ocurren en las sustancias incorporadas como </a:t>
            </a:r>
            <a:r>
              <a:rPr lang="es-ES_tradnl" sz="2000" b="1" i="1">
                <a:solidFill>
                  <a:schemeClr val="tx2"/>
                </a:solidFill>
                <a:latin typeface="Comic Sans MS" pitchFamily="66" charset="0"/>
              </a:rPr>
              <a:t>alimentos</a:t>
            </a: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?</a:t>
            </a:r>
          </a:p>
          <a:p>
            <a:pPr>
              <a:buFont typeface="Wingdings" pitchFamily="2" charset="2"/>
              <a:buChar char="ü"/>
            </a:pPr>
            <a:endParaRPr lang="es-ES_tradnl" sz="20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endParaRPr lang="es-ES_tradnl" sz="20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¿Cuál es el origen de los productos de </a:t>
            </a:r>
            <a:r>
              <a:rPr lang="es-ES_tradnl" sz="2000" b="1" i="1">
                <a:solidFill>
                  <a:schemeClr val="tx2"/>
                </a:solidFill>
                <a:latin typeface="Comic Sans MS" pitchFamily="66" charset="0"/>
              </a:rPr>
              <a:t>desecho</a:t>
            </a: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?</a:t>
            </a:r>
          </a:p>
          <a:p>
            <a:pPr>
              <a:buFont typeface="Wingdings" pitchFamily="2" charset="2"/>
              <a:buChar char="ü"/>
            </a:pPr>
            <a:endParaRPr lang="es-ES_tradnl" sz="20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endParaRPr lang="es-ES_tradnl" sz="20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¿Cómo se</a:t>
            </a:r>
            <a:r>
              <a:rPr lang="es-ES_tradnl" sz="2000" b="1" i="1">
                <a:solidFill>
                  <a:schemeClr val="tx2"/>
                </a:solidFill>
                <a:latin typeface="Comic Sans MS" pitchFamily="66" charset="0"/>
              </a:rPr>
              <a:t> sintetizan </a:t>
            </a:r>
            <a:r>
              <a:rPr lang="es-ES_tradnl" sz="2000" b="1">
                <a:solidFill>
                  <a:schemeClr val="tx2"/>
                </a:solidFill>
                <a:latin typeface="Comic Sans MS" pitchFamily="66" charset="0"/>
              </a:rPr>
              <a:t>(producen) los componentes del organismo?</a:t>
            </a:r>
          </a:p>
          <a:p>
            <a:endParaRPr lang="es-AR"/>
          </a:p>
        </p:txBody>
      </p:sp>
      <p:sp>
        <p:nvSpPr>
          <p:cNvPr id="11267" name="8 CuadroTexto"/>
          <p:cNvSpPr txBox="1">
            <a:spLocks noChangeArrowheads="1"/>
          </p:cNvSpPr>
          <p:nvPr/>
        </p:nvSpPr>
        <p:spPr bwMode="auto">
          <a:xfrm flipH="1">
            <a:off x="0" y="285750"/>
            <a:ext cx="9144000" cy="1384300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solidFill>
                  <a:srgbClr val="7030A0"/>
                </a:solidFill>
                <a:latin typeface="Comic Sans MS" pitchFamily="66" charset="0"/>
              </a:rPr>
              <a:t>Interrogantes que puede </a:t>
            </a:r>
          </a:p>
          <a:p>
            <a:pPr algn="ctr"/>
            <a:r>
              <a:rPr lang="es-ES_tradnl" sz="2800" b="1">
                <a:solidFill>
                  <a:srgbClr val="7030A0"/>
                </a:solidFill>
                <a:latin typeface="Comic Sans MS" pitchFamily="66" charset="0"/>
              </a:rPr>
              <a:t>responder la Química Biológica </a:t>
            </a:r>
          </a:p>
          <a:p>
            <a:pPr algn="ctr"/>
            <a:r>
              <a:rPr lang="es-ES_tradnl" sz="2800" b="1">
                <a:solidFill>
                  <a:srgbClr val="7030A0"/>
                </a:solidFill>
                <a:latin typeface="Comic Sans MS" pitchFamily="66" charset="0"/>
              </a:rPr>
              <a:t>para comprender la Nutrición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2909</TotalTime>
  <Words>2351</Words>
  <Application>Microsoft Office PowerPoint</Application>
  <PresentationFormat>Presentación en pantalla (4:3)</PresentationFormat>
  <Paragraphs>828</Paragraphs>
  <Slides>48</Slides>
  <Notes>8</Notes>
  <HiddenSlides>2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62" baseType="lpstr">
      <vt:lpstr>Arial</vt:lpstr>
      <vt:lpstr>Calibri</vt:lpstr>
      <vt:lpstr>Arial Black</vt:lpstr>
      <vt:lpstr>Comic Sans MS</vt:lpstr>
      <vt:lpstr>Impact</vt:lpstr>
      <vt:lpstr>Verdana</vt:lpstr>
      <vt:lpstr>Wingdings</vt:lpstr>
      <vt:lpstr>Times New Roman</vt:lpstr>
      <vt:lpstr>Dotum</vt:lpstr>
      <vt:lpstr>Berlin Sans FB</vt:lpstr>
      <vt:lpstr>Wingdings 3</vt:lpstr>
      <vt:lpstr>+mj-lt</vt:lpstr>
      <vt:lpstr>SimSun</vt:lpstr>
      <vt:lpstr>Tema de Office</vt:lpstr>
      <vt:lpstr>QUÍMICA BIOLÓGICA</vt:lpstr>
      <vt:lpstr>Equipo Docente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COMPUESTOS CONSTITUYENTES  DE LA MATERIA VIVA 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¿Qué funciones tienen las Enzimas?</vt:lpstr>
      <vt:lpstr>Ejemplos de transformaciones mediadas por Enzimas</vt:lpstr>
      <vt:lpstr>Diapositiva 34</vt:lpstr>
      <vt:lpstr>¿Cómo se denominan las Enzimas?</vt:lpstr>
      <vt:lpstr>¿Cómo se clasifican las enzimas? -Según la reacción que catalizan-</vt:lpstr>
      <vt:lpstr>¿Cómo se clasifican las enzimas? -Según la reacción que catalizan-</vt:lpstr>
      <vt:lpstr>Diapositiva 38</vt:lpstr>
      <vt:lpstr>Características de las Enzimas </vt:lpstr>
      <vt:lpstr>Reacción catalizada por una Enzima</vt:lpstr>
      <vt:lpstr>ESPECIFICIDAD DE LAS ENZIMAS</vt:lpstr>
      <vt:lpstr>Diapositiva 42</vt:lpstr>
      <vt:lpstr>Diapositiva 43</vt:lpstr>
      <vt:lpstr>Diapositiva 44</vt:lpstr>
      <vt:lpstr>COENZIMAS  -  VITAMINAS </vt:lpstr>
      <vt:lpstr>Enzimas que requieren  Iones Metálicos como COFACTORES (METALOENZIMAS)</vt:lpstr>
      <vt:lpstr>DISTRIBUCIÓN DE LAS ENZIMAS</vt:lpstr>
      <vt:lpstr>Diapositiva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297</cp:revision>
  <dcterms:created xsi:type="dcterms:W3CDTF">2014-08-16T23:35:22Z</dcterms:created>
  <dcterms:modified xsi:type="dcterms:W3CDTF">2016-08-11T22:41:12Z</dcterms:modified>
</cp:coreProperties>
</file>